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0" r:id="rId3"/>
    <p:sldId id="257" r:id="rId4"/>
    <p:sldId id="258" r:id="rId5"/>
    <p:sldId id="272" r:id="rId6"/>
    <p:sldId id="271" r:id="rId7"/>
    <p:sldId id="273" r:id="rId8"/>
    <p:sldId id="274" r:id="rId9"/>
    <p:sldId id="275" r:id="rId10"/>
    <p:sldId id="276" r:id="rId11"/>
    <p:sldId id="277" r:id="rId12"/>
    <p:sldId id="278" r:id="rId13"/>
    <p:sldId id="279" r:id="rId14"/>
    <p:sldId id="266" r:id="rId15"/>
    <p:sldId id="268" r:id="rId16"/>
    <p:sldId id="269" r:id="rId17"/>
    <p:sldId id="267" r:id="rId18"/>
    <p:sldId id="280" r:id="rId19"/>
    <p:sldId id="281" r:id="rId20"/>
    <p:sldId id="259" r:id="rId21"/>
    <p:sldId id="260" r:id="rId22"/>
    <p:sldId id="262" r:id="rId23"/>
    <p:sldId id="263"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ABDB9-7DEC-4C24-B06F-09F04324205B}" v="73" dt="2023-07-16T09:47:24.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2A7D749-773A-4F89-9248-0EBDC78F4951}" type="datetimeFigureOut">
              <a:rPr lang="en-US" smtClean="0"/>
              <a:t>7/16/2023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995412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62501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293869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041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702581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2A7D749-773A-4F89-9248-0EBDC78F4951}" type="datetimeFigureOut">
              <a:rPr lang="en-US" smtClean="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1021685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2A7D749-773A-4F89-9248-0EBDC78F4951}" type="datetimeFigureOut">
              <a:rPr lang="en-US" smtClean="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181265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7D749-773A-4F89-9248-0EBDC78F4951}"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2901924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7D749-773A-4F89-9248-0EBDC78F4951}"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2561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7D749-773A-4F89-9248-0EBDC78F4951}"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02459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A7D749-773A-4F89-9248-0EBDC78F4951}"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228866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403436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A7D749-773A-4F89-9248-0EBDC78F4951}" type="datetimeFigureOut">
              <a:rPr lang="en-US" smtClean="0"/>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61045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A7D749-773A-4F89-9248-0EBDC78F4951}" type="datetimeFigureOut">
              <a:rPr lang="en-US" smtClean="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37530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7D749-773A-4F89-9248-0EBDC78F4951}" type="datetimeFigureOut">
              <a:rPr lang="en-US" smtClean="0"/>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338552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267720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A7D749-773A-4F89-9248-0EBDC78F4951}"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212F10-1D60-46A4-9360-6655416B57CB}" type="slidenum">
              <a:rPr lang="en-US" smtClean="0"/>
              <a:t>‹#›</a:t>
            </a:fld>
            <a:endParaRPr lang="en-US"/>
          </a:p>
        </p:txBody>
      </p:sp>
    </p:spTree>
    <p:extLst>
      <p:ext uri="{BB962C8B-B14F-4D97-AF65-F5344CB8AC3E}">
        <p14:creationId xmlns:p14="http://schemas.microsoft.com/office/powerpoint/2010/main" val="15204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A7D749-773A-4F89-9248-0EBDC78F4951}" type="datetimeFigureOut">
              <a:rPr lang="en-US" smtClean="0"/>
              <a:t>7/16/2023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212F10-1D60-46A4-9360-6655416B57CB}" type="slidenum">
              <a:rPr lang="en-US" smtClean="0"/>
              <a:t>‹#›</a:t>
            </a:fld>
            <a:endParaRPr lang="en-US"/>
          </a:p>
        </p:txBody>
      </p:sp>
    </p:spTree>
    <p:extLst>
      <p:ext uri="{BB962C8B-B14F-4D97-AF65-F5344CB8AC3E}">
        <p14:creationId xmlns:p14="http://schemas.microsoft.com/office/powerpoint/2010/main" val="239761509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2D10-AF3F-DA55-6531-9F54CE3F1301}"/>
              </a:ext>
            </a:extLst>
          </p:cNvPr>
          <p:cNvSpPr>
            <a:spLocks noGrp="1"/>
          </p:cNvSpPr>
          <p:nvPr>
            <p:ph type="ctrTitle"/>
          </p:nvPr>
        </p:nvSpPr>
        <p:spPr>
          <a:xfrm>
            <a:off x="1790700" y="366713"/>
            <a:ext cx="9144000" cy="2387600"/>
          </a:xfrm>
        </p:spPr>
        <p:txBody>
          <a:bodyPr/>
          <a:lstStyle/>
          <a:p>
            <a:pPr algn="l"/>
            <a:r>
              <a:rPr lang="en-US" dirty="0">
                <a:solidFill>
                  <a:schemeClr val="bg1"/>
                </a:solidFill>
              </a:rPr>
              <a:t>Credit Card Fraud Detection Machine Learning Model</a:t>
            </a:r>
          </a:p>
        </p:txBody>
      </p:sp>
      <p:sp>
        <p:nvSpPr>
          <p:cNvPr id="3" name="Subtitle 2">
            <a:extLst>
              <a:ext uri="{FF2B5EF4-FFF2-40B4-BE49-F238E27FC236}">
                <a16:creationId xmlns:a16="http://schemas.microsoft.com/office/drawing/2014/main" id="{276801A8-6209-A0EA-7B78-7CCB3BC5C215}"/>
              </a:ext>
            </a:extLst>
          </p:cNvPr>
          <p:cNvSpPr>
            <a:spLocks noGrp="1"/>
          </p:cNvSpPr>
          <p:nvPr>
            <p:ph type="subTitle" idx="1"/>
          </p:nvPr>
        </p:nvSpPr>
        <p:spPr>
          <a:xfrm>
            <a:off x="1790700" y="3192463"/>
            <a:ext cx="9144000" cy="1655762"/>
          </a:xfrm>
        </p:spPr>
        <p:txBody>
          <a:bodyPr/>
          <a:lstStyle/>
          <a:p>
            <a:pPr algn="l"/>
            <a:r>
              <a:rPr lang="en-US" dirty="0">
                <a:solidFill>
                  <a:schemeClr val="bg1"/>
                </a:solidFill>
              </a:rPr>
              <a:t>Kunwar </a:t>
            </a:r>
            <a:r>
              <a:rPr lang="en-US" dirty="0" err="1">
                <a:solidFill>
                  <a:schemeClr val="bg1"/>
                </a:solidFill>
              </a:rPr>
              <a:t>Urjaswit</a:t>
            </a:r>
            <a:endParaRPr lang="en-US" dirty="0">
              <a:solidFill>
                <a:schemeClr val="bg1"/>
              </a:solidFill>
            </a:endParaRPr>
          </a:p>
          <a:p>
            <a:pPr algn="l"/>
            <a:r>
              <a:rPr lang="en-US" dirty="0">
                <a:solidFill>
                  <a:schemeClr val="bg1"/>
                </a:solidFill>
              </a:rPr>
              <a:t>Hanumant Garad</a:t>
            </a:r>
          </a:p>
          <a:p>
            <a:pPr algn="l"/>
            <a:r>
              <a:rPr lang="en-US" dirty="0">
                <a:solidFill>
                  <a:schemeClr val="bg1"/>
                </a:solidFill>
              </a:rPr>
              <a:t>Shreyas S.</a:t>
            </a:r>
          </a:p>
        </p:txBody>
      </p:sp>
      <p:pic>
        <p:nvPicPr>
          <p:cNvPr id="4" name="Audio 3">
            <a:hlinkClick r:id="" action="ppaction://media"/>
            <a:extLst>
              <a:ext uri="{FF2B5EF4-FFF2-40B4-BE49-F238E27FC236}">
                <a16:creationId xmlns:a16="http://schemas.microsoft.com/office/drawing/2014/main" id="{213A395A-FA5E-5C97-5242-BF7324BC69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15482209"/>
      </p:ext>
    </p:extLst>
  </p:cSld>
  <p:clrMapOvr>
    <a:masterClrMapping/>
  </p:clrMapOvr>
  <mc:AlternateContent xmlns:mc="http://schemas.openxmlformats.org/markup-compatibility/2006" xmlns:p14="http://schemas.microsoft.com/office/powerpoint/2010/main">
    <mc:Choice Requires="p14">
      <p:transition spd="slow" p14:dur="2000" advTm="18749"/>
    </mc:Choice>
    <mc:Fallback xmlns="">
      <p:transition spd="slow" advTm="18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CDE-1E76-5F2E-F5EA-6FD4F6E3C1D8}"/>
              </a:ext>
            </a:extLst>
          </p:cNvPr>
          <p:cNvSpPr>
            <a:spLocks noGrp="1"/>
          </p:cNvSpPr>
          <p:nvPr>
            <p:ph type="title"/>
          </p:nvPr>
        </p:nvSpPr>
        <p:spPr/>
        <p:txBody>
          <a:bodyPr>
            <a:normAutofit/>
          </a:bodyPr>
          <a:lstStyle/>
          <a:p>
            <a:r>
              <a:rPr lang="en-US" sz="3600" b="1" dirty="0"/>
              <a:t>Fraud vs Non-Fraud Transactions per customer age</a:t>
            </a:r>
            <a:endParaRPr lang="en-US" sz="3600" dirty="0"/>
          </a:p>
        </p:txBody>
      </p:sp>
      <p:sp>
        <p:nvSpPr>
          <p:cNvPr id="3" name="Text Placeholder 2">
            <a:extLst>
              <a:ext uri="{FF2B5EF4-FFF2-40B4-BE49-F238E27FC236}">
                <a16:creationId xmlns:a16="http://schemas.microsoft.com/office/drawing/2014/main" id="{BABD7DAD-6427-D50D-9C09-8341EC20C783}"/>
              </a:ext>
            </a:extLst>
          </p:cNvPr>
          <p:cNvSpPr>
            <a:spLocks noGrp="1"/>
          </p:cNvSpPr>
          <p:nvPr>
            <p:ph type="body" idx="1"/>
          </p:nvPr>
        </p:nvSpPr>
        <p:spPr>
          <a:xfrm>
            <a:off x="310393" y="5156405"/>
            <a:ext cx="10893993" cy="1192649"/>
          </a:xfrm>
        </p:spPr>
        <p:txBody>
          <a:bodyPr>
            <a:normAutofit/>
          </a:bodyPr>
          <a:lstStyle/>
          <a:p>
            <a:pPr marL="800100" lvl="2" indent="-342900">
              <a:spcBef>
                <a:spcPts val="1000"/>
              </a:spcBef>
            </a:pPr>
            <a:r>
              <a:rPr lang="en-US" sz="1600" dirty="0"/>
              <a:t>Old adults are more sensitive to frauds compare to other age groups and contributing to high fraud transaction amount</a:t>
            </a:r>
          </a:p>
          <a:p>
            <a:endParaRPr lang="en-US" sz="1600" dirty="0"/>
          </a:p>
        </p:txBody>
      </p:sp>
      <p:pic>
        <p:nvPicPr>
          <p:cNvPr id="7" name="Content Placeholder 6" descr="A comparison of a bar graph&#10;&#10;Description automatically generated">
            <a:extLst>
              <a:ext uri="{FF2B5EF4-FFF2-40B4-BE49-F238E27FC236}">
                <a16:creationId xmlns:a16="http://schemas.microsoft.com/office/drawing/2014/main" id="{E28EF79A-F0AF-DCEF-8AF8-796B844DBC6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60556" y="1959101"/>
            <a:ext cx="6682694" cy="2545788"/>
          </a:xfrm>
        </p:spPr>
      </p:pic>
      <p:pic>
        <p:nvPicPr>
          <p:cNvPr id="13" name="Content Placeholder 12">
            <a:extLst>
              <a:ext uri="{FF2B5EF4-FFF2-40B4-BE49-F238E27FC236}">
                <a16:creationId xmlns:a16="http://schemas.microsoft.com/office/drawing/2014/main" id="{6A30FB46-144F-AB4B-BE69-EF3D49E40BE6}"/>
              </a:ext>
            </a:extLst>
          </p:cNvPr>
          <p:cNvPicPr>
            <a:picLocks noGrp="1" noChangeAspect="1"/>
          </p:cNvPicPr>
          <p:nvPr>
            <p:ph sz="quarter" idx="4"/>
          </p:nvPr>
        </p:nvPicPr>
        <p:blipFill>
          <a:blip r:embed="rId5"/>
          <a:stretch>
            <a:fillRect/>
          </a:stretch>
        </p:blipFill>
        <p:spPr>
          <a:xfrm>
            <a:off x="7859195" y="1473229"/>
            <a:ext cx="2731987" cy="3684588"/>
          </a:xfrm>
        </p:spPr>
      </p:pic>
      <p:pic>
        <p:nvPicPr>
          <p:cNvPr id="4" name="Audio 3">
            <a:hlinkClick r:id="" action="ppaction://media"/>
            <a:extLst>
              <a:ext uri="{FF2B5EF4-FFF2-40B4-BE49-F238E27FC236}">
                <a16:creationId xmlns:a16="http://schemas.microsoft.com/office/drawing/2014/main" id="{B105D1C6-C376-32CA-FB9E-3CD5284492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4658052"/>
      </p:ext>
    </p:extLst>
  </p:cSld>
  <p:clrMapOvr>
    <a:masterClrMapping/>
  </p:clrMapOvr>
  <mc:AlternateContent xmlns:mc="http://schemas.openxmlformats.org/markup-compatibility/2006" xmlns:p14="http://schemas.microsoft.com/office/powerpoint/2010/main">
    <mc:Choice Requires="p14">
      <p:transition spd="slow" p14:dur="2000" advTm="11294"/>
    </mc:Choice>
    <mc:Fallback xmlns="">
      <p:transition spd="slow" advTm="11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CDE-1E76-5F2E-F5EA-6FD4F6E3C1D8}"/>
              </a:ext>
            </a:extLst>
          </p:cNvPr>
          <p:cNvSpPr>
            <a:spLocks noGrp="1"/>
          </p:cNvSpPr>
          <p:nvPr>
            <p:ph type="title"/>
          </p:nvPr>
        </p:nvSpPr>
        <p:spPr/>
        <p:txBody>
          <a:bodyPr>
            <a:normAutofit/>
          </a:bodyPr>
          <a:lstStyle/>
          <a:p>
            <a:r>
              <a:rPr lang="en-US" sz="3600" b="1" dirty="0"/>
              <a:t>Fraud vs Non-Fraud Transactions per day of week</a:t>
            </a:r>
            <a:endParaRPr lang="en-US" sz="3600" dirty="0"/>
          </a:p>
        </p:txBody>
      </p:sp>
      <p:pic>
        <p:nvPicPr>
          <p:cNvPr id="8" name="Content Placeholder 7" descr="A close-up of a graph&#10;&#10;Description automatically generated">
            <a:extLst>
              <a:ext uri="{FF2B5EF4-FFF2-40B4-BE49-F238E27FC236}">
                <a16:creationId xmlns:a16="http://schemas.microsoft.com/office/drawing/2014/main" id="{F3F04DE0-774D-6EEB-86AE-AA317167D7B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092541"/>
            <a:ext cx="6943213" cy="2445963"/>
          </a:xfrm>
        </p:spPr>
      </p:pic>
      <p:pic>
        <p:nvPicPr>
          <p:cNvPr id="12" name="Content Placeholder 11">
            <a:extLst>
              <a:ext uri="{FF2B5EF4-FFF2-40B4-BE49-F238E27FC236}">
                <a16:creationId xmlns:a16="http://schemas.microsoft.com/office/drawing/2014/main" id="{3F8727AB-58FA-E806-8AEE-F5B710D850F6}"/>
              </a:ext>
            </a:extLst>
          </p:cNvPr>
          <p:cNvPicPr>
            <a:picLocks noGrp="1" noChangeAspect="1"/>
          </p:cNvPicPr>
          <p:nvPr>
            <p:ph sz="quarter" idx="4"/>
          </p:nvPr>
        </p:nvPicPr>
        <p:blipFill>
          <a:blip r:embed="rId5"/>
          <a:stretch>
            <a:fillRect/>
          </a:stretch>
        </p:blipFill>
        <p:spPr>
          <a:xfrm>
            <a:off x="8011335" y="1586706"/>
            <a:ext cx="2853428" cy="3684588"/>
          </a:xfrm>
        </p:spPr>
      </p:pic>
      <p:sp>
        <p:nvSpPr>
          <p:cNvPr id="14" name="TextBox 13">
            <a:extLst>
              <a:ext uri="{FF2B5EF4-FFF2-40B4-BE49-F238E27FC236}">
                <a16:creationId xmlns:a16="http://schemas.microsoft.com/office/drawing/2014/main" id="{4DF1536C-3882-45F6-05A5-6888F9763684}"/>
              </a:ext>
            </a:extLst>
          </p:cNvPr>
          <p:cNvSpPr txBox="1"/>
          <p:nvPr/>
        </p:nvSpPr>
        <p:spPr>
          <a:xfrm>
            <a:off x="1075982" y="5352176"/>
            <a:ext cx="9731229" cy="830997"/>
          </a:xfrm>
          <a:prstGeom prst="rect">
            <a:avLst/>
          </a:prstGeom>
          <a:noFill/>
        </p:spPr>
        <p:txBody>
          <a:bodyPr wrap="square" rtlCol="0">
            <a:spAutoFit/>
          </a:bodyPr>
          <a:lstStyle/>
          <a:p>
            <a:r>
              <a:rPr lang="en-US" sz="1600" b="1" dirty="0"/>
              <a:t>Non fraudulent transactions tend to happen more often on Monday whereas fraudulent transactions happens more on Saturday however surprisingly the amount of fraud transactions is less compared to other days of week</a:t>
            </a:r>
          </a:p>
          <a:p>
            <a:endParaRPr lang="en-US" sz="1600" b="1" dirty="0"/>
          </a:p>
        </p:txBody>
      </p:sp>
      <p:pic>
        <p:nvPicPr>
          <p:cNvPr id="3" name="Audio 2">
            <a:hlinkClick r:id="" action="ppaction://media"/>
            <a:extLst>
              <a:ext uri="{FF2B5EF4-FFF2-40B4-BE49-F238E27FC236}">
                <a16:creationId xmlns:a16="http://schemas.microsoft.com/office/drawing/2014/main" id="{44D95443-03D2-DE88-F306-E86E08D0B4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79317947"/>
      </p:ext>
    </p:extLst>
  </p:cSld>
  <p:clrMapOvr>
    <a:masterClrMapping/>
  </p:clrMapOvr>
  <mc:AlternateContent xmlns:mc="http://schemas.openxmlformats.org/markup-compatibility/2006" xmlns:p14="http://schemas.microsoft.com/office/powerpoint/2010/main">
    <mc:Choice Requires="p14">
      <p:transition spd="slow" p14:dur="2000" advTm="16757"/>
    </mc:Choice>
    <mc:Fallback xmlns="">
      <p:transition spd="slow" advTm="16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E5D1B-7347-211D-5666-F3CD8D38DDF5}"/>
              </a:ext>
            </a:extLst>
          </p:cNvPr>
          <p:cNvSpPr>
            <a:spLocks noGrp="1"/>
          </p:cNvSpPr>
          <p:nvPr>
            <p:ph type="title"/>
          </p:nvPr>
        </p:nvSpPr>
        <p:spPr>
          <a:xfrm>
            <a:off x="838200" y="365125"/>
            <a:ext cx="10515600" cy="828837"/>
          </a:xfrm>
        </p:spPr>
        <p:txBody>
          <a:bodyPr>
            <a:noAutofit/>
          </a:bodyPr>
          <a:lstStyle/>
          <a:p>
            <a:r>
              <a:rPr lang="en-US" sz="3600" b="1" dirty="0"/>
              <a:t>Distribution of transaction amount and distance over fraud and non-fraud</a:t>
            </a:r>
          </a:p>
        </p:txBody>
      </p:sp>
      <p:pic>
        <p:nvPicPr>
          <p:cNvPr id="12" name="Content Placeholder 11">
            <a:extLst>
              <a:ext uri="{FF2B5EF4-FFF2-40B4-BE49-F238E27FC236}">
                <a16:creationId xmlns:a16="http://schemas.microsoft.com/office/drawing/2014/main" id="{0EC908F7-65B9-FCE4-A10C-DD0D635C5B08}"/>
              </a:ext>
            </a:extLst>
          </p:cNvPr>
          <p:cNvPicPr>
            <a:picLocks noGrp="1" noChangeAspect="1"/>
          </p:cNvPicPr>
          <p:nvPr>
            <p:ph sz="half" idx="1"/>
          </p:nvPr>
        </p:nvPicPr>
        <p:blipFill>
          <a:blip r:embed="rId4"/>
          <a:stretch>
            <a:fillRect/>
          </a:stretch>
        </p:blipFill>
        <p:spPr>
          <a:xfrm>
            <a:off x="838200" y="1451077"/>
            <a:ext cx="4293058" cy="1669887"/>
          </a:xfrm>
        </p:spPr>
      </p:pic>
      <p:pic>
        <p:nvPicPr>
          <p:cNvPr id="16" name="Content Placeholder 15">
            <a:extLst>
              <a:ext uri="{FF2B5EF4-FFF2-40B4-BE49-F238E27FC236}">
                <a16:creationId xmlns:a16="http://schemas.microsoft.com/office/drawing/2014/main" id="{8D357E7A-51E0-8ABE-699F-5652AE731C05}"/>
              </a:ext>
            </a:extLst>
          </p:cNvPr>
          <p:cNvPicPr>
            <a:picLocks noGrp="1" noChangeAspect="1"/>
          </p:cNvPicPr>
          <p:nvPr>
            <p:ph sz="half" idx="2"/>
          </p:nvPr>
        </p:nvPicPr>
        <p:blipFill>
          <a:blip r:embed="rId5"/>
          <a:stretch>
            <a:fillRect/>
          </a:stretch>
        </p:blipFill>
        <p:spPr>
          <a:xfrm>
            <a:off x="6172201" y="1411359"/>
            <a:ext cx="4293058" cy="1735702"/>
          </a:xfrm>
        </p:spPr>
      </p:pic>
      <p:pic>
        <p:nvPicPr>
          <p:cNvPr id="22" name="Picture 21">
            <a:extLst>
              <a:ext uri="{FF2B5EF4-FFF2-40B4-BE49-F238E27FC236}">
                <a16:creationId xmlns:a16="http://schemas.microsoft.com/office/drawing/2014/main" id="{213B7C59-23BF-EB92-A474-2727D2B4C8B8}"/>
              </a:ext>
            </a:extLst>
          </p:cNvPr>
          <p:cNvPicPr>
            <a:picLocks noChangeAspect="1"/>
          </p:cNvPicPr>
          <p:nvPr/>
        </p:nvPicPr>
        <p:blipFill>
          <a:blip r:embed="rId6"/>
          <a:stretch>
            <a:fillRect/>
          </a:stretch>
        </p:blipFill>
        <p:spPr>
          <a:xfrm>
            <a:off x="979054" y="3421488"/>
            <a:ext cx="4239491" cy="2301854"/>
          </a:xfrm>
          <a:prstGeom prst="rect">
            <a:avLst/>
          </a:prstGeom>
        </p:spPr>
      </p:pic>
      <p:pic>
        <p:nvPicPr>
          <p:cNvPr id="24" name="Picture 23">
            <a:extLst>
              <a:ext uri="{FF2B5EF4-FFF2-40B4-BE49-F238E27FC236}">
                <a16:creationId xmlns:a16="http://schemas.microsoft.com/office/drawing/2014/main" id="{06CA456C-87F4-1797-CFBC-75578684B25E}"/>
              </a:ext>
            </a:extLst>
          </p:cNvPr>
          <p:cNvPicPr>
            <a:picLocks noChangeAspect="1"/>
          </p:cNvPicPr>
          <p:nvPr/>
        </p:nvPicPr>
        <p:blipFill>
          <a:blip r:embed="rId7"/>
          <a:stretch>
            <a:fillRect/>
          </a:stretch>
        </p:blipFill>
        <p:spPr>
          <a:xfrm>
            <a:off x="6096000" y="3388561"/>
            <a:ext cx="4293058" cy="2273693"/>
          </a:xfrm>
          <a:prstGeom prst="rect">
            <a:avLst/>
          </a:prstGeom>
        </p:spPr>
      </p:pic>
      <p:sp>
        <p:nvSpPr>
          <p:cNvPr id="25" name="TextBox 24">
            <a:extLst>
              <a:ext uri="{FF2B5EF4-FFF2-40B4-BE49-F238E27FC236}">
                <a16:creationId xmlns:a16="http://schemas.microsoft.com/office/drawing/2014/main" id="{1AA03AA2-BE4D-12A1-8E2B-A458C5338285}"/>
              </a:ext>
            </a:extLst>
          </p:cNvPr>
          <p:cNvSpPr txBox="1"/>
          <p:nvPr/>
        </p:nvSpPr>
        <p:spPr>
          <a:xfrm>
            <a:off x="838200" y="5723342"/>
            <a:ext cx="10374746" cy="646331"/>
          </a:xfrm>
          <a:prstGeom prst="rect">
            <a:avLst/>
          </a:prstGeom>
          <a:noFill/>
        </p:spPr>
        <p:txBody>
          <a:bodyPr wrap="square" rtlCol="0">
            <a:spAutoFit/>
          </a:bodyPr>
          <a:lstStyle/>
          <a:p>
            <a:r>
              <a:rPr lang="en-US" b="1" dirty="0"/>
              <a:t>Surprisingly, fraudulent transaction amount is lower compared to non fraudulent transaction amount and distance between customer base and merchant does not have any implications on fraudulent transactions.</a:t>
            </a:r>
          </a:p>
        </p:txBody>
      </p:sp>
      <p:pic>
        <p:nvPicPr>
          <p:cNvPr id="3" name="Audio 2">
            <a:hlinkClick r:id="" action="ppaction://media"/>
            <a:extLst>
              <a:ext uri="{FF2B5EF4-FFF2-40B4-BE49-F238E27FC236}">
                <a16:creationId xmlns:a16="http://schemas.microsoft.com/office/drawing/2014/main" id="{B4041780-F0B6-29D8-DE36-3308FC7D0C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6126529"/>
      </p:ext>
    </p:extLst>
  </p:cSld>
  <p:clrMapOvr>
    <a:masterClrMapping/>
  </p:clrMapOvr>
  <mc:AlternateContent xmlns:mc="http://schemas.openxmlformats.org/markup-compatibility/2006" xmlns:p14="http://schemas.microsoft.com/office/powerpoint/2010/main">
    <mc:Choice Requires="p14">
      <p:transition spd="slow" p14:dur="2000" advTm="17461"/>
    </mc:Choice>
    <mc:Fallback xmlns="">
      <p:transition spd="slow" advTm="17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E5D1B-7347-211D-5666-F3CD8D38DDF5}"/>
              </a:ext>
            </a:extLst>
          </p:cNvPr>
          <p:cNvSpPr>
            <a:spLocks noGrp="1"/>
          </p:cNvSpPr>
          <p:nvPr>
            <p:ph type="title"/>
          </p:nvPr>
        </p:nvSpPr>
        <p:spPr/>
        <p:txBody>
          <a:bodyPr>
            <a:normAutofit fontScale="90000"/>
          </a:bodyPr>
          <a:lstStyle/>
          <a:p>
            <a:r>
              <a:rPr lang="en-US" sz="3600" b="1" dirty="0"/>
              <a:t>Distribution of historical transaction count and amount over fraud and non-fraud</a:t>
            </a:r>
          </a:p>
        </p:txBody>
      </p:sp>
      <p:pic>
        <p:nvPicPr>
          <p:cNvPr id="8" name="Content Placeholder 7">
            <a:extLst>
              <a:ext uri="{FF2B5EF4-FFF2-40B4-BE49-F238E27FC236}">
                <a16:creationId xmlns:a16="http://schemas.microsoft.com/office/drawing/2014/main" id="{8FD1BD72-F811-7E2C-7E4A-A47B3B0F61BC}"/>
              </a:ext>
            </a:extLst>
          </p:cNvPr>
          <p:cNvPicPr>
            <a:picLocks noGrp="1" noChangeAspect="1"/>
          </p:cNvPicPr>
          <p:nvPr>
            <p:ph sz="half" idx="1"/>
          </p:nvPr>
        </p:nvPicPr>
        <p:blipFill>
          <a:blip r:embed="rId4"/>
          <a:stretch>
            <a:fillRect/>
          </a:stretch>
        </p:blipFill>
        <p:spPr>
          <a:xfrm>
            <a:off x="838200" y="1869495"/>
            <a:ext cx="5181600" cy="2083817"/>
          </a:xfrm>
        </p:spPr>
      </p:pic>
      <p:pic>
        <p:nvPicPr>
          <p:cNvPr id="10" name="Content Placeholder 9">
            <a:extLst>
              <a:ext uri="{FF2B5EF4-FFF2-40B4-BE49-F238E27FC236}">
                <a16:creationId xmlns:a16="http://schemas.microsoft.com/office/drawing/2014/main" id="{F79D8432-2726-6BB4-8402-1E5D3532AC41}"/>
              </a:ext>
            </a:extLst>
          </p:cNvPr>
          <p:cNvPicPr>
            <a:picLocks noGrp="1" noChangeAspect="1"/>
          </p:cNvPicPr>
          <p:nvPr>
            <p:ph sz="half" idx="2"/>
          </p:nvPr>
        </p:nvPicPr>
        <p:blipFill>
          <a:blip r:embed="rId5"/>
          <a:stretch>
            <a:fillRect/>
          </a:stretch>
        </p:blipFill>
        <p:spPr>
          <a:xfrm>
            <a:off x="6172200" y="1887878"/>
            <a:ext cx="5181600" cy="2047051"/>
          </a:xfrm>
        </p:spPr>
      </p:pic>
      <p:sp>
        <p:nvSpPr>
          <p:cNvPr id="11" name="TextBox 10">
            <a:extLst>
              <a:ext uri="{FF2B5EF4-FFF2-40B4-BE49-F238E27FC236}">
                <a16:creationId xmlns:a16="http://schemas.microsoft.com/office/drawing/2014/main" id="{EF8DAFB3-D754-CCB8-7AF2-7E09837396DB}"/>
              </a:ext>
            </a:extLst>
          </p:cNvPr>
          <p:cNvSpPr txBox="1"/>
          <p:nvPr/>
        </p:nvSpPr>
        <p:spPr>
          <a:xfrm>
            <a:off x="1016000" y="4211782"/>
            <a:ext cx="10224655" cy="646331"/>
          </a:xfrm>
          <a:prstGeom prst="rect">
            <a:avLst/>
          </a:prstGeom>
          <a:noFill/>
        </p:spPr>
        <p:txBody>
          <a:bodyPr wrap="square" rtlCol="0">
            <a:spAutoFit/>
          </a:bodyPr>
          <a:lstStyle/>
          <a:p>
            <a:r>
              <a:rPr lang="en-US" b="1" dirty="0"/>
              <a:t>Last 24 hours rolling fraudulent transactions and its amount is well spread and that shows consistent and stable pattern of fraudulent transaction activity.</a:t>
            </a:r>
          </a:p>
        </p:txBody>
      </p:sp>
      <p:pic>
        <p:nvPicPr>
          <p:cNvPr id="3" name="Audio 2">
            <a:hlinkClick r:id="" action="ppaction://media"/>
            <a:extLst>
              <a:ext uri="{FF2B5EF4-FFF2-40B4-BE49-F238E27FC236}">
                <a16:creationId xmlns:a16="http://schemas.microsoft.com/office/drawing/2014/main" id="{0F879FA7-8222-2604-270E-B3621C122E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87659289"/>
      </p:ext>
    </p:extLst>
  </p:cSld>
  <p:clrMapOvr>
    <a:masterClrMapping/>
  </p:clrMapOvr>
  <mc:AlternateContent xmlns:mc="http://schemas.openxmlformats.org/markup-compatibility/2006" xmlns:p14="http://schemas.microsoft.com/office/powerpoint/2010/main">
    <mc:Choice Requires="p14">
      <p:transition spd="slow" p14:dur="2000" advTm="17169"/>
    </mc:Choice>
    <mc:Fallback xmlns="">
      <p:transition spd="slow" advTm="17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38E1-6189-1E52-D971-C7074B03BEF8}"/>
              </a:ext>
            </a:extLst>
          </p:cNvPr>
          <p:cNvSpPr>
            <a:spLocks noGrp="1"/>
          </p:cNvSpPr>
          <p:nvPr>
            <p:ph type="title"/>
          </p:nvPr>
        </p:nvSpPr>
        <p:spPr>
          <a:xfrm>
            <a:off x="1028700" y="1967266"/>
            <a:ext cx="2952750" cy="2557109"/>
          </a:xfrm>
          <a:noFill/>
        </p:spPr>
        <p:txBody>
          <a:bodyPr vert="horz" lIns="91440" tIns="45720" rIns="91440" bIns="45720" rtlCol="0" anchor="ctr">
            <a:normAutofit/>
          </a:bodyPr>
          <a:lstStyle/>
          <a:p>
            <a:pPr algn="ctr"/>
            <a:r>
              <a:rPr lang="en-US" b="1" kern="1200" dirty="0">
                <a:solidFill>
                  <a:srgbClr val="FFFFFF"/>
                </a:solidFill>
                <a:latin typeface="+mj-lt"/>
                <a:ea typeface="+mj-ea"/>
                <a:cs typeface="+mj-cs"/>
              </a:rPr>
              <a:t>Model Evaluation</a:t>
            </a:r>
          </a:p>
        </p:txBody>
      </p:sp>
      <p:pic>
        <p:nvPicPr>
          <p:cNvPr id="14" name="Content Placeholder 13">
            <a:extLst>
              <a:ext uri="{FF2B5EF4-FFF2-40B4-BE49-F238E27FC236}">
                <a16:creationId xmlns:a16="http://schemas.microsoft.com/office/drawing/2014/main" id="{3C1D8135-3ADB-D972-574A-ADE1C037162D}"/>
              </a:ext>
            </a:extLst>
          </p:cNvPr>
          <p:cNvPicPr>
            <a:picLocks noGrp="1" noChangeAspect="1"/>
          </p:cNvPicPr>
          <p:nvPr>
            <p:ph sz="half" idx="1"/>
          </p:nvPr>
        </p:nvPicPr>
        <p:blipFill>
          <a:blip r:embed="rId4"/>
          <a:stretch>
            <a:fillRect/>
          </a:stretch>
        </p:blipFill>
        <p:spPr>
          <a:xfrm>
            <a:off x="4777316" y="1450659"/>
            <a:ext cx="6780700" cy="3954352"/>
          </a:xfrm>
          <a:prstGeom prst="rect">
            <a:avLst/>
          </a:prstGeom>
        </p:spPr>
      </p:pic>
      <p:pic>
        <p:nvPicPr>
          <p:cNvPr id="4" name="Audio 3">
            <a:hlinkClick r:id="" action="ppaction://media"/>
            <a:extLst>
              <a:ext uri="{FF2B5EF4-FFF2-40B4-BE49-F238E27FC236}">
                <a16:creationId xmlns:a16="http://schemas.microsoft.com/office/drawing/2014/main" id="{EDAF2188-95D1-C194-6A51-6D62A9DDB4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65603108"/>
      </p:ext>
    </p:extLst>
  </p:cSld>
  <p:clrMapOvr>
    <a:masterClrMapping/>
  </p:clrMapOvr>
  <mc:AlternateContent xmlns:mc="http://schemas.openxmlformats.org/markup-compatibility/2006" xmlns:p14="http://schemas.microsoft.com/office/powerpoint/2010/main">
    <mc:Choice Requires="p14">
      <p:transition spd="slow" p14:dur="2000" advTm="19895"/>
    </mc:Choice>
    <mc:Fallback xmlns="">
      <p:transition spd="slow" advTm="19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B08-BD34-9B76-B3F0-6469188EE8A9}"/>
              </a:ext>
            </a:extLst>
          </p:cNvPr>
          <p:cNvSpPr>
            <a:spLocks noGrp="1"/>
          </p:cNvSpPr>
          <p:nvPr>
            <p:ph type="title"/>
          </p:nvPr>
        </p:nvSpPr>
        <p:spPr/>
        <p:txBody>
          <a:bodyPr>
            <a:normAutofit/>
          </a:bodyPr>
          <a:lstStyle/>
          <a:p>
            <a:r>
              <a:rPr lang="en-US" sz="3600" b="1" dirty="0"/>
              <a:t>Model Evaluation Test data – XGBoost (Random Oversampling)</a:t>
            </a:r>
          </a:p>
        </p:txBody>
      </p:sp>
      <p:sp>
        <p:nvSpPr>
          <p:cNvPr id="4" name="Content Placeholder 3">
            <a:extLst>
              <a:ext uri="{FF2B5EF4-FFF2-40B4-BE49-F238E27FC236}">
                <a16:creationId xmlns:a16="http://schemas.microsoft.com/office/drawing/2014/main" id="{763BEF42-2647-1C32-0604-7B27780144E6}"/>
              </a:ext>
            </a:extLst>
          </p:cNvPr>
          <p:cNvSpPr>
            <a:spLocks noGrp="1"/>
          </p:cNvSpPr>
          <p:nvPr>
            <p:ph sz="half" idx="1"/>
          </p:nvPr>
        </p:nvSpPr>
        <p:spPr>
          <a:xfrm>
            <a:off x="838200" y="2099945"/>
            <a:ext cx="5181600" cy="4351338"/>
          </a:xfrm>
        </p:spPr>
        <p:txBody>
          <a:bodyPr/>
          <a:lstStyle/>
          <a:p>
            <a:r>
              <a:rPr lang="en-US" dirty="0"/>
              <a:t>F1 Score and Classification Report</a:t>
            </a:r>
          </a:p>
          <a:p>
            <a:endParaRPr lang="en-US" dirty="0"/>
          </a:p>
        </p:txBody>
      </p:sp>
      <p:sp>
        <p:nvSpPr>
          <p:cNvPr id="10" name="Content Placeholder 9">
            <a:extLst>
              <a:ext uri="{FF2B5EF4-FFF2-40B4-BE49-F238E27FC236}">
                <a16:creationId xmlns:a16="http://schemas.microsoft.com/office/drawing/2014/main" id="{2215422C-AC2A-9098-D65D-38DD799E61A5}"/>
              </a:ext>
            </a:extLst>
          </p:cNvPr>
          <p:cNvSpPr>
            <a:spLocks noGrp="1"/>
          </p:cNvSpPr>
          <p:nvPr>
            <p:ph sz="half" idx="2"/>
          </p:nvPr>
        </p:nvSpPr>
        <p:spPr>
          <a:xfrm>
            <a:off x="6365240" y="2099945"/>
            <a:ext cx="5181600" cy="4351338"/>
          </a:xfrm>
        </p:spPr>
        <p:txBody>
          <a:bodyPr/>
          <a:lstStyle/>
          <a:p>
            <a:r>
              <a:rPr lang="en-US" dirty="0"/>
              <a:t>ROC AUC curve</a:t>
            </a:r>
          </a:p>
          <a:p>
            <a:endParaRPr lang="en-US" dirty="0"/>
          </a:p>
        </p:txBody>
      </p:sp>
      <p:pic>
        <p:nvPicPr>
          <p:cNvPr id="7" name="Picture 6">
            <a:extLst>
              <a:ext uri="{FF2B5EF4-FFF2-40B4-BE49-F238E27FC236}">
                <a16:creationId xmlns:a16="http://schemas.microsoft.com/office/drawing/2014/main" id="{B03EF552-BE53-8682-F9F0-11076AD7C755}"/>
              </a:ext>
            </a:extLst>
          </p:cNvPr>
          <p:cNvPicPr>
            <a:picLocks noChangeAspect="1"/>
          </p:cNvPicPr>
          <p:nvPr/>
        </p:nvPicPr>
        <p:blipFill>
          <a:blip r:embed="rId4"/>
          <a:stretch>
            <a:fillRect/>
          </a:stretch>
        </p:blipFill>
        <p:spPr>
          <a:xfrm>
            <a:off x="914400" y="3006249"/>
            <a:ext cx="5181600" cy="2905810"/>
          </a:xfrm>
          <a:prstGeom prst="rect">
            <a:avLst/>
          </a:prstGeom>
        </p:spPr>
      </p:pic>
      <p:pic>
        <p:nvPicPr>
          <p:cNvPr id="12" name="Picture 11">
            <a:extLst>
              <a:ext uri="{FF2B5EF4-FFF2-40B4-BE49-F238E27FC236}">
                <a16:creationId xmlns:a16="http://schemas.microsoft.com/office/drawing/2014/main" id="{1252353A-3C1D-2D07-78BF-D173B036AB10}"/>
              </a:ext>
            </a:extLst>
          </p:cNvPr>
          <p:cNvPicPr>
            <a:picLocks noChangeAspect="1"/>
          </p:cNvPicPr>
          <p:nvPr/>
        </p:nvPicPr>
        <p:blipFill>
          <a:blip r:embed="rId5"/>
          <a:stretch>
            <a:fillRect/>
          </a:stretch>
        </p:blipFill>
        <p:spPr>
          <a:xfrm>
            <a:off x="6573520" y="2612657"/>
            <a:ext cx="4257040" cy="4097401"/>
          </a:xfrm>
          <a:prstGeom prst="rect">
            <a:avLst/>
          </a:prstGeom>
        </p:spPr>
      </p:pic>
      <p:pic>
        <p:nvPicPr>
          <p:cNvPr id="3" name="Audio 2">
            <a:hlinkClick r:id="" action="ppaction://media"/>
            <a:extLst>
              <a:ext uri="{FF2B5EF4-FFF2-40B4-BE49-F238E27FC236}">
                <a16:creationId xmlns:a16="http://schemas.microsoft.com/office/drawing/2014/main" id="{09B0E233-9A6C-1F10-3224-8133EC73E0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90001345"/>
      </p:ext>
    </p:extLst>
  </p:cSld>
  <p:clrMapOvr>
    <a:masterClrMapping/>
  </p:clrMapOvr>
  <mc:AlternateContent xmlns:mc="http://schemas.openxmlformats.org/markup-compatibility/2006" xmlns:p14="http://schemas.microsoft.com/office/powerpoint/2010/main">
    <mc:Choice Requires="p14">
      <p:transition spd="slow" p14:dur="2000" advTm="1826"/>
    </mc:Choice>
    <mc:Fallback xmlns="">
      <p:transition spd="slow" advTm="1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B08-BD34-9B76-B3F0-6469188EE8A9}"/>
              </a:ext>
            </a:extLst>
          </p:cNvPr>
          <p:cNvSpPr>
            <a:spLocks noGrp="1"/>
          </p:cNvSpPr>
          <p:nvPr>
            <p:ph type="title"/>
          </p:nvPr>
        </p:nvSpPr>
        <p:spPr/>
        <p:txBody>
          <a:bodyPr>
            <a:normAutofit/>
          </a:bodyPr>
          <a:lstStyle/>
          <a:p>
            <a:r>
              <a:rPr lang="en-US" sz="3600" b="1" dirty="0"/>
              <a:t>Model Evaluation Unseen data– XGBoost (Random Oversampling)</a:t>
            </a:r>
          </a:p>
        </p:txBody>
      </p:sp>
      <p:sp>
        <p:nvSpPr>
          <p:cNvPr id="4" name="Content Placeholder 3">
            <a:extLst>
              <a:ext uri="{FF2B5EF4-FFF2-40B4-BE49-F238E27FC236}">
                <a16:creationId xmlns:a16="http://schemas.microsoft.com/office/drawing/2014/main" id="{133B4C71-8714-EE87-2FDD-D0FBA1BDDA65}"/>
              </a:ext>
            </a:extLst>
          </p:cNvPr>
          <p:cNvSpPr>
            <a:spLocks noGrp="1"/>
          </p:cNvSpPr>
          <p:nvPr>
            <p:ph sz="half" idx="1"/>
          </p:nvPr>
        </p:nvSpPr>
        <p:spPr>
          <a:xfrm>
            <a:off x="838200" y="1978025"/>
            <a:ext cx="5181600" cy="4351338"/>
          </a:xfrm>
        </p:spPr>
        <p:txBody>
          <a:bodyPr/>
          <a:lstStyle/>
          <a:p>
            <a:r>
              <a:rPr lang="en-US" dirty="0"/>
              <a:t>F1 score and classification report</a:t>
            </a:r>
          </a:p>
          <a:p>
            <a:endParaRPr lang="en-US" dirty="0"/>
          </a:p>
        </p:txBody>
      </p:sp>
      <p:sp>
        <p:nvSpPr>
          <p:cNvPr id="6" name="Content Placeholder 5">
            <a:extLst>
              <a:ext uri="{FF2B5EF4-FFF2-40B4-BE49-F238E27FC236}">
                <a16:creationId xmlns:a16="http://schemas.microsoft.com/office/drawing/2014/main" id="{010242DB-023F-D13E-6CB2-995C1B8CEB65}"/>
              </a:ext>
            </a:extLst>
          </p:cNvPr>
          <p:cNvSpPr>
            <a:spLocks noGrp="1"/>
          </p:cNvSpPr>
          <p:nvPr>
            <p:ph sz="half" idx="2"/>
          </p:nvPr>
        </p:nvSpPr>
        <p:spPr>
          <a:xfrm>
            <a:off x="6771640" y="1978025"/>
            <a:ext cx="5181600" cy="4351338"/>
          </a:xfrm>
        </p:spPr>
        <p:txBody>
          <a:bodyPr/>
          <a:lstStyle/>
          <a:p>
            <a:r>
              <a:rPr lang="en-US" dirty="0"/>
              <a:t>ROC AUC curve</a:t>
            </a:r>
          </a:p>
          <a:p>
            <a:endParaRPr lang="en-US" dirty="0"/>
          </a:p>
        </p:txBody>
      </p:sp>
      <p:pic>
        <p:nvPicPr>
          <p:cNvPr id="8" name="Picture 7">
            <a:extLst>
              <a:ext uri="{FF2B5EF4-FFF2-40B4-BE49-F238E27FC236}">
                <a16:creationId xmlns:a16="http://schemas.microsoft.com/office/drawing/2014/main" id="{33614306-9215-18CF-1286-3D9E679122E9}"/>
              </a:ext>
            </a:extLst>
          </p:cNvPr>
          <p:cNvPicPr>
            <a:picLocks noChangeAspect="1"/>
          </p:cNvPicPr>
          <p:nvPr/>
        </p:nvPicPr>
        <p:blipFill>
          <a:blip r:embed="rId4"/>
          <a:stretch>
            <a:fillRect/>
          </a:stretch>
        </p:blipFill>
        <p:spPr>
          <a:xfrm>
            <a:off x="838200" y="2767330"/>
            <a:ext cx="5203034" cy="2942590"/>
          </a:xfrm>
          <a:prstGeom prst="rect">
            <a:avLst/>
          </a:prstGeom>
        </p:spPr>
      </p:pic>
      <p:pic>
        <p:nvPicPr>
          <p:cNvPr id="11" name="Picture 10">
            <a:extLst>
              <a:ext uri="{FF2B5EF4-FFF2-40B4-BE49-F238E27FC236}">
                <a16:creationId xmlns:a16="http://schemas.microsoft.com/office/drawing/2014/main" id="{C95C8E1F-F22A-5414-05F8-93B2E8A9CB4E}"/>
              </a:ext>
            </a:extLst>
          </p:cNvPr>
          <p:cNvPicPr>
            <a:picLocks noChangeAspect="1"/>
          </p:cNvPicPr>
          <p:nvPr/>
        </p:nvPicPr>
        <p:blipFill>
          <a:blip r:embed="rId5"/>
          <a:stretch>
            <a:fillRect/>
          </a:stretch>
        </p:blipFill>
        <p:spPr>
          <a:xfrm>
            <a:off x="6695440" y="2423400"/>
            <a:ext cx="4297680" cy="4040900"/>
          </a:xfrm>
          <a:prstGeom prst="rect">
            <a:avLst/>
          </a:prstGeom>
        </p:spPr>
      </p:pic>
      <p:pic>
        <p:nvPicPr>
          <p:cNvPr id="3" name="Audio 2">
            <a:hlinkClick r:id="" action="ppaction://media"/>
            <a:extLst>
              <a:ext uri="{FF2B5EF4-FFF2-40B4-BE49-F238E27FC236}">
                <a16:creationId xmlns:a16="http://schemas.microsoft.com/office/drawing/2014/main" id="{24DF90FA-867E-C9FC-C3C5-A8DDC275E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49039827"/>
      </p:ext>
    </p:extLst>
  </p:cSld>
  <p:clrMapOvr>
    <a:masterClrMapping/>
  </p:clrMapOvr>
  <mc:AlternateContent xmlns:mc="http://schemas.openxmlformats.org/markup-compatibility/2006" xmlns:p14="http://schemas.microsoft.com/office/powerpoint/2010/main">
    <mc:Choice Requires="p14">
      <p:transition spd="slow" p14:dur="2000" advTm="2159"/>
    </mc:Choice>
    <mc:Fallback xmlns="">
      <p:transition spd="slow" advTm="2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EA19-5070-4F16-14E0-B7E58C4ABE1A}"/>
              </a:ext>
            </a:extLst>
          </p:cNvPr>
          <p:cNvSpPr>
            <a:spLocks noGrp="1"/>
          </p:cNvSpPr>
          <p:nvPr>
            <p:ph type="title"/>
          </p:nvPr>
        </p:nvSpPr>
        <p:spPr/>
        <p:txBody>
          <a:bodyPr>
            <a:normAutofit/>
          </a:bodyPr>
          <a:lstStyle/>
          <a:p>
            <a:r>
              <a:rPr lang="en-US" sz="3600" b="1" dirty="0"/>
              <a:t>Feature Importance – XGBoost (Random Oversampling)</a:t>
            </a:r>
          </a:p>
        </p:txBody>
      </p:sp>
      <p:pic>
        <p:nvPicPr>
          <p:cNvPr id="7" name="Content Placeholder 6">
            <a:extLst>
              <a:ext uri="{FF2B5EF4-FFF2-40B4-BE49-F238E27FC236}">
                <a16:creationId xmlns:a16="http://schemas.microsoft.com/office/drawing/2014/main" id="{D1EFBDD3-42FA-0E10-36D4-4F8F2C8DDAE7}"/>
              </a:ext>
            </a:extLst>
          </p:cNvPr>
          <p:cNvPicPr>
            <a:picLocks noGrp="1" noChangeAspect="1"/>
          </p:cNvPicPr>
          <p:nvPr>
            <p:ph idx="1"/>
          </p:nvPr>
        </p:nvPicPr>
        <p:blipFill>
          <a:blip r:embed="rId4"/>
          <a:stretch>
            <a:fillRect/>
          </a:stretch>
        </p:blipFill>
        <p:spPr>
          <a:xfrm>
            <a:off x="723901" y="1857907"/>
            <a:ext cx="4041140" cy="4657278"/>
          </a:xfrm>
        </p:spPr>
      </p:pic>
      <p:pic>
        <p:nvPicPr>
          <p:cNvPr id="3" name="Audio 2">
            <a:hlinkClick r:id="" action="ppaction://media"/>
            <a:extLst>
              <a:ext uri="{FF2B5EF4-FFF2-40B4-BE49-F238E27FC236}">
                <a16:creationId xmlns:a16="http://schemas.microsoft.com/office/drawing/2014/main" id="{E2EF8EA5-3116-61B4-D0E2-CD54282D37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42177655"/>
      </p:ext>
    </p:extLst>
  </p:cSld>
  <p:clrMapOvr>
    <a:masterClrMapping/>
  </p:clrMapOvr>
  <mc:AlternateContent xmlns:mc="http://schemas.openxmlformats.org/markup-compatibility/2006" xmlns:p14="http://schemas.microsoft.com/office/powerpoint/2010/main">
    <mc:Choice Requires="p14">
      <p:transition spd="slow" p14:dur="2000" advTm="16187"/>
    </mc:Choice>
    <mc:Fallback xmlns="">
      <p:transition spd="slow" advTm="16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30EF-C815-9D70-D439-B324AA6D10E4}"/>
              </a:ext>
            </a:extLst>
          </p:cNvPr>
          <p:cNvSpPr>
            <a:spLocks noGrp="1"/>
          </p:cNvSpPr>
          <p:nvPr>
            <p:ph type="title"/>
          </p:nvPr>
        </p:nvSpPr>
        <p:spPr>
          <a:xfrm>
            <a:off x="1141410" y="165102"/>
            <a:ext cx="9906000" cy="1477961"/>
          </a:xfrm>
        </p:spPr>
        <p:txBody>
          <a:bodyPr/>
          <a:lstStyle/>
          <a:p>
            <a:r>
              <a:rPr lang="en-US" b="1" dirty="0"/>
              <a:t>Cost Benefit Analysis</a:t>
            </a:r>
          </a:p>
        </p:txBody>
      </p:sp>
      <p:sp>
        <p:nvSpPr>
          <p:cNvPr id="3" name="Text Placeholder 2">
            <a:extLst>
              <a:ext uri="{FF2B5EF4-FFF2-40B4-BE49-F238E27FC236}">
                <a16:creationId xmlns:a16="http://schemas.microsoft.com/office/drawing/2014/main" id="{76AFB0D3-E56D-AC67-07F1-3615CB28BCFF}"/>
              </a:ext>
            </a:extLst>
          </p:cNvPr>
          <p:cNvSpPr>
            <a:spLocks noGrp="1"/>
          </p:cNvSpPr>
          <p:nvPr>
            <p:ph type="body" idx="1"/>
          </p:nvPr>
        </p:nvSpPr>
        <p:spPr>
          <a:xfrm>
            <a:off x="852224" y="2255836"/>
            <a:ext cx="5157787" cy="823912"/>
          </a:xfrm>
        </p:spPr>
        <p:txBody>
          <a:bodyPr>
            <a:normAutofit/>
          </a:bodyPr>
          <a:lstStyle/>
          <a:p>
            <a:r>
              <a:rPr lang="en-US" sz="2000" b="1" i="0" dirty="0">
                <a:solidFill>
                  <a:srgbClr val="000000"/>
                </a:solidFill>
                <a:effectLst/>
                <a:latin typeface="Helvetica Neue"/>
              </a:rPr>
              <a:t>Part 1: Analysis before model deployed</a:t>
            </a:r>
          </a:p>
          <a:p>
            <a:endParaRPr lang="en-US" sz="2000" dirty="0"/>
          </a:p>
        </p:txBody>
      </p:sp>
      <p:pic>
        <p:nvPicPr>
          <p:cNvPr id="8" name="Content Placeholder 7">
            <a:extLst>
              <a:ext uri="{FF2B5EF4-FFF2-40B4-BE49-F238E27FC236}">
                <a16:creationId xmlns:a16="http://schemas.microsoft.com/office/drawing/2014/main" id="{6C253DBE-FFC0-79DC-CCE3-9D05783E2EE0}"/>
              </a:ext>
            </a:extLst>
          </p:cNvPr>
          <p:cNvPicPr>
            <a:picLocks noGrp="1" noChangeAspect="1"/>
          </p:cNvPicPr>
          <p:nvPr>
            <p:ph sz="half" idx="2"/>
          </p:nvPr>
        </p:nvPicPr>
        <p:blipFill>
          <a:blip r:embed="rId4"/>
          <a:stretch>
            <a:fillRect/>
          </a:stretch>
        </p:blipFill>
        <p:spPr>
          <a:xfrm>
            <a:off x="704574" y="3133725"/>
            <a:ext cx="5124726" cy="1485006"/>
          </a:xfrm>
        </p:spPr>
      </p:pic>
      <p:sp>
        <p:nvSpPr>
          <p:cNvPr id="5" name="Text Placeholder 4">
            <a:extLst>
              <a:ext uri="{FF2B5EF4-FFF2-40B4-BE49-F238E27FC236}">
                <a16:creationId xmlns:a16="http://schemas.microsoft.com/office/drawing/2014/main" id="{7CD7BD6C-F115-E639-ACA5-8381EC4A8F5B}"/>
              </a:ext>
            </a:extLst>
          </p:cNvPr>
          <p:cNvSpPr>
            <a:spLocks noGrp="1"/>
          </p:cNvSpPr>
          <p:nvPr>
            <p:ph type="body" sz="quarter" idx="3"/>
          </p:nvPr>
        </p:nvSpPr>
        <p:spPr/>
        <p:txBody>
          <a:bodyPr>
            <a:normAutofit/>
          </a:bodyPr>
          <a:lstStyle/>
          <a:p>
            <a:r>
              <a:rPr lang="en-US" sz="2000" b="1" i="0" dirty="0">
                <a:solidFill>
                  <a:srgbClr val="000000"/>
                </a:solidFill>
                <a:effectLst/>
                <a:latin typeface="Helvetica Neue"/>
              </a:rPr>
              <a:t>Part 2: Analysis after model deployed</a:t>
            </a:r>
          </a:p>
          <a:p>
            <a:endParaRPr lang="en-US" sz="2000" b="1" i="0" dirty="0">
              <a:solidFill>
                <a:srgbClr val="000000"/>
              </a:solidFill>
              <a:effectLst/>
              <a:latin typeface="Helvetica Neue"/>
            </a:endParaRPr>
          </a:p>
        </p:txBody>
      </p:sp>
      <p:pic>
        <p:nvPicPr>
          <p:cNvPr id="10" name="Content Placeholder 9">
            <a:extLst>
              <a:ext uri="{FF2B5EF4-FFF2-40B4-BE49-F238E27FC236}">
                <a16:creationId xmlns:a16="http://schemas.microsoft.com/office/drawing/2014/main" id="{75851712-5493-B426-2050-255CCC890CC2}"/>
              </a:ext>
            </a:extLst>
          </p:cNvPr>
          <p:cNvPicPr>
            <a:picLocks noGrp="1" noChangeAspect="1"/>
          </p:cNvPicPr>
          <p:nvPr>
            <p:ph sz="quarter" idx="4"/>
          </p:nvPr>
        </p:nvPicPr>
        <p:blipFill>
          <a:blip r:embed="rId5"/>
          <a:stretch>
            <a:fillRect/>
          </a:stretch>
        </p:blipFill>
        <p:spPr>
          <a:xfrm>
            <a:off x="6010011" y="3181351"/>
            <a:ext cx="5345377" cy="2004516"/>
          </a:xfrm>
        </p:spPr>
      </p:pic>
      <p:pic>
        <p:nvPicPr>
          <p:cNvPr id="6" name="Audio 5">
            <a:hlinkClick r:id="" action="ppaction://media"/>
            <a:extLst>
              <a:ext uri="{FF2B5EF4-FFF2-40B4-BE49-F238E27FC236}">
                <a16:creationId xmlns:a16="http://schemas.microsoft.com/office/drawing/2014/main" id="{CB4B9E92-FE35-4C1A-E192-388A1052AD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491492"/>
      </p:ext>
    </p:extLst>
  </p:cSld>
  <p:clrMapOvr>
    <a:masterClrMapping/>
  </p:clrMapOvr>
  <mc:AlternateContent xmlns:mc="http://schemas.openxmlformats.org/markup-compatibility/2006" xmlns:p14="http://schemas.microsoft.com/office/powerpoint/2010/main">
    <mc:Choice Requires="p14">
      <p:transition spd="slow" p14:dur="2000" advTm="25911"/>
    </mc:Choice>
    <mc:Fallback xmlns="">
      <p:transition spd="slow" advTm="2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A0B4-F9FF-571C-338C-A51FC038090E}"/>
              </a:ext>
            </a:extLst>
          </p:cNvPr>
          <p:cNvSpPr>
            <a:spLocks noGrp="1"/>
          </p:cNvSpPr>
          <p:nvPr>
            <p:ph type="title"/>
          </p:nvPr>
        </p:nvSpPr>
        <p:spPr/>
        <p:txBody>
          <a:bodyPr/>
          <a:lstStyle/>
          <a:p>
            <a:r>
              <a:rPr lang="en-US" b="1" dirty="0"/>
              <a:t>Business Recommendation</a:t>
            </a:r>
          </a:p>
        </p:txBody>
      </p:sp>
      <p:sp>
        <p:nvSpPr>
          <p:cNvPr id="3" name="Content Placeholder 2">
            <a:extLst>
              <a:ext uri="{FF2B5EF4-FFF2-40B4-BE49-F238E27FC236}">
                <a16:creationId xmlns:a16="http://schemas.microsoft.com/office/drawing/2014/main" id="{226984E7-9258-BF07-1620-9C00721C48C7}"/>
              </a:ext>
            </a:extLst>
          </p:cNvPr>
          <p:cNvSpPr>
            <a:spLocks noGrp="1"/>
          </p:cNvSpPr>
          <p:nvPr>
            <p:ph idx="1"/>
          </p:nvPr>
        </p:nvSpPr>
        <p:spPr>
          <a:xfrm>
            <a:off x="1141412" y="1714500"/>
            <a:ext cx="10250488" cy="4343400"/>
          </a:xfrm>
        </p:spPr>
        <p:txBody>
          <a:bodyPr>
            <a:normAutofit fontScale="62500" lnSpcReduction="20000"/>
          </a:bodyPr>
          <a:lstStyle/>
          <a:p>
            <a:r>
              <a:rPr lang="en-US" sz="2900" dirty="0"/>
              <a:t>The bank should send a SMS alert to customer if the transaction debit amount is more than average amount of transaction in the past 24 hours.</a:t>
            </a:r>
          </a:p>
          <a:p>
            <a:r>
              <a:rPr lang="en-US" sz="2900" dirty="0"/>
              <a:t>The probability of fraudulent transaction is more on Thursday, Saturday and Monday so banks need to be more vigilant on these days.</a:t>
            </a:r>
          </a:p>
          <a:p>
            <a:r>
              <a:rPr lang="en-US" sz="2900" dirty="0"/>
              <a:t>The fraudulent transaction probability of a customer increases with increase in `amt` values. At any point in time if bank notices the amount spent is higher than regular spending pattern in such cases bank should send alerts to customers.</a:t>
            </a:r>
          </a:p>
          <a:p>
            <a:r>
              <a:rPr lang="en-US" sz="2900" dirty="0"/>
              <a:t>The fraudulent transaction probability of a customer increases with increase in spending under following categories </a:t>
            </a:r>
            <a:r>
              <a:rPr lang="en-US" sz="2900" dirty="0" err="1"/>
              <a:t>grocery_pos</a:t>
            </a:r>
            <a:r>
              <a:rPr lang="en-US" sz="2900" dirty="0"/>
              <a:t>, </a:t>
            </a:r>
            <a:r>
              <a:rPr lang="en-US" sz="2900" dirty="0" err="1"/>
              <a:t>shopping_net</a:t>
            </a:r>
            <a:r>
              <a:rPr lang="en-US" sz="2900" dirty="0"/>
              <a:t>, </a:t>
            </a:r>
            <a:r>
              <a:rPr lang="en-US" sz="2900" dirty="0" err="1"/>
              <a:t>misc_net</a:t>
            </a:r>
            <a:r>
              <a:rPr lang="en-US" sz="2900" dirty="0"/>
              <a:t> and </a:t>
            </a:r>
            <a:r>
              <a:rPr lang="en-US" sz="2900" dirty="0" err="1"/>
              <a:t>shopping_pos</a:t>
            </a:r>
            <a:r>
              <a:rPr lang="en-US" sz="2900" dirty="0"/>
              <a:t> . In such case its always recommended to bank to keep an eye on the track record of spend amount through FLASH SMS ALERT mentioning the detailed transaction history to respective credit card holders.</a:t>
            </a:r>
          </a:p>
          <a:p>
            <a:r>
              <a:rPr lang="en-US" sz="2900" dirty="0"/>
              <a:t>The fraud transactions are majorly done during Night and Midnight of the day, so banks needs to send an SMS ALERT during such odd hours.</a:t>
            </a:r>
          </a:p>
          <a:p>
            <a:endParaRPr lang="en-US" dirty="0"/>
          </a:p>
        </p:txBody>
      </p:sp>
      <p:pic>
        <p:nvPicPr>
          <p:cNvPr id="6" name="Audio 5">
            <a:hlinkClick r:id="" action="ppaction://media"/>
            <a:extLst>
              <a:ext uri="{FF2B5EF4-FFF2-40B4-BE49-F238E27FC236}">
                <a16:creationId xmlns:a16="http://schemas.microsoft.com/office/drawing/2014/main" id="{C0737194-7D5D-1BEE-7815-29B1F61BB9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5734377"/>
      </p:ext>
    </p:extLst>
  </p:cSld>
  <p:clrMapOvr>
    <a:masterClrMapping/>
  </p:clrMapOvr>
  <mc:AlternateContent xmlns:mc="http://schemas.openxmlformats.org/markup-compatibility/2006" xmlns:p14="http://schemas.microsoft.com/office/powerpoint/2010/main">
    <mc:Choice Requires="p14">
      <p:transition spd="slow" p14:dur="2000" advTm="24443"/>
    </mc:Choice>
    <mc:Fallback xmlns="">
      <p:transition spd="slow" advTm="2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1B40-13A2-19DC-EFD1-C6EC654B2E78}"/>
              </a:ext>
            </a:extLst>
          </p:cNvPr>
          <p:cNvSpPr>
            <a:spLocks noGrp="1"/>
          </p:cNvSpPr>
          <p:nvPr>
            <p:ph type="title"/>
          </p:nvPr>
        </p:nvSpPr>
        <p:spPr>
          <a:xfrm>
            <a:off x="1141413" y="275618"/>
            <a:ext cx="9905998" cy="1095982"/>
          </a:xfrm>
        </p:spPr>
        <p:txBody>
          <a:bodyPr>
            <a:normAutofit/>
          </a:bodyPr>
          <a:lstStyle/>
          <a:p>
            <a:r>
              <a:rPr lang="en-US" sz="4400" dirty="0">
                <a:solidFill>
                  <a:schemeClr val="bg1"/>
                </a:solidFill>
              </a:rPr>
              <a:t>Agenda</a:t>
            </a:r>
          </a:p>
        </p:txBody>
      </p:sp>
      <p:sp>
        <p:nvSpPr>
          <p:cNvPr id="3" name="Content Placeholder 2">
            <a:extLst>
              <a:ext uri="{FF2B5EF4-FFF2-40B4-BE49-F238E27FC236}">
                <a16:creationId xmlns:a16="http://schemas.microsoft.com/office/drawing/2014/main" id="{97992694-7C8B-4BED-1761-9101049FB8E8}"/>
              </a:ext>
            </a:extLst>
          </p:cNvPr>
          <p:cNvSpPr>
            <a:spLocks noGrp="1"/>
          </p:cNvSpPr>
          <p:nvPr>
            <p:ph idx="1"/>
          </p:nvPr>
        </p:nvSpPr>
        <p:spPr>
          <a:xfrm>
            <a:off x="1141413" y="1229518"/>
            <a:ext cx="10650537" cy="4771232"/>
          </a:xfrm>
        </p:spPr>
        <p:txBody>
          <a:bodyPr>
            <a:noAutofit/>
          </a:bodyPr>
          <a:lstStyle/>
          <a:p>
            <a:r>
              <a:rPr lang="en-US" sz="1600" dirty="0">
                <a:solidFill>
                  <a:schemeClr val="bg1"/>
                </a:solidFill>
              </a:rPr>
              <a:t>Introduction</a:t>
            </a:r>
          </a:p>
          <a:p>
            <a:pPr lvl="1"/>
            <a:r>
              <a:rPr lang="en-US" sz="1600" dirty="0">
                <a:solidFill>
                  <a:schemeClr val="bg1"/>
                </a:solidFill>
              </a:rPr>
              <a:t>Background</a:t>
            </a:r>
          </a:p>
          <a:p>
            <a:pPr lvl="1"/>
            <a:r>
              <a:rPr lang="en-US" sz="1600" dirty="0">
                <a:solidFill>
                  <a:schemeClr val="bg1"/>
                </a:solidFill>
              </a:rPr>
              <a:t>Problem Statement</a:t>
            </a:r>
          </a:p>
          <a:p>
            <a:pPr lvl="1"/>
            <a:r>
              <a:rPr lang="en-US" sz="1600" dirty="0">
                <a:solidFill>
                  <a:schemeClr val="bg1"/>
                </a:solidFill>
              </a:rPr>
              <a:t>Objective</a:t>
            </a:r>
          </a:p>
          <a:p>
            <a:pPr marL="228600" lvl="1">
              <a:spcBef>
                <a:spcPts val="1000"/>
              </a:spcBef>
            </a:pPr>
            <a:r>
              <a:rPr lang="en-US" sz="1600" dirty="0">
                <a:solidFill>
                  <a:schemeClr val="bg1"/>
                </a:solidFill>
              </a:rPr>
              <a:t>Data Insights</a:t>
            </a:r>
          </a:p>
          <a:p>
            <a:pPr marL="228600" lvl="1">
              <a:spcBef>
                <a:spcPts val="1000"/>
              </a:spcBef>
            </a:pPr>
            <a:r>
              <a:rPr lang="en-US" sz="1600" dirty="0">
                <a:solidFill>
                  <a:schemeClr val="bg1"/>
                </a:solidFill>
              </a:rPr>
              <a:t>Model Evaluation and Conclusion</a:t>
            </a:r>
          </a:p>
          <a:p>
            <a:pPr marL="228600" lvl="1">
              <a:spcBef>
                <a:spcPts val="1000"/>
              </a:spcBef>
            </a:pPr>
            <a:r>
              <a:rPr lang="en-US" sz="1600" dirty="0">
                <a:solidFill>
                  <a:schemeClr val="bg1"/>
                </a:solidFill>
              </a:rPr>
              <a:t>Cost Benefit Analysis</a:t>
            </a:r>
          </a:p>
          <a:p>
            <a:pPr marL="228600" lvl="1">
              <a:spcBef>
                <a:spcPts val="1000"/>
              </a:spcBef>
            </a:pPr>
            <a:r>
              <a:rPr lang="en-US" sz="1600" dirty="0">
                <a:solidFill>
                  <a:schemeClr val="bg1"/>
                </a:solidFill>
              </a:rPr>
              <a:t>Business Recommendation</a:t>
            </a:r>
          </a:p>
          <a:p>
            <a:pPr marL="228600" lvl="1">
              <a:spcBef>
                <a:spcPts val="1000"/>
              </a:spcBef>
            </a:pPr>
            <a:r>
              <a:rPr lang="en-US" sz="1600" dirty="0">
                <a:solidFill>
                  <a:schemeClr val="bg1"/>
                </a:solidFill>
              </a:rPr>
              <a:t>Appendix</a:t>
            </a:r>
          </a:p>
          <a:p>
            <a:pPr marL="685800" lvl="2">
              <a:spcBef>
                <a:spcPts val="1000"/>
              </a:spcBef>
            </a:pPr>
            <a:r>
              <a:rPr lang="en-US" sz="1600" dirty="0">
                <a:solidFill>
                  <a:schemeClr val="bg1"/>
                </a:solidFill>
              </a:rPr>
              <a:t>Data Attributes</a:t>
            </a:r>
          </a:p>
          <a:p>
            <a:pPr marL="685800" lvl="2">
              <a:spcBef>
                <a:spcPts val="1000"/>
              </a:spcBef>
            </a:pPr>
            <a:r>
              <a:rPr lang="en-US" sz="1600" dirty="0">
                <a:solidFill>
                  <a:schemeClr val="bg1"/>
                </a:solidFill>
              </a:rPr>
              <a:t>Solution Methodology</a:t>
            </a:r>
          </a:p>
          <a:p>
            <a:pPr marL="685800" lvl="2">
              <a:spcBef>
                <a:spcPts val="1000"/>
              </a:spcBef>
            </a:pPr>
            <a:r>
              <a:rPr lang="en-US" sz="1600" dirty="0">
                <a:solidFill>
                  <a:schemeClr val="bg1"/>
                </a:solidFill>
              </a:rPr>
              <a:t>Models</a:t>
            </a:r>
          </a:p>
        </p:txBody>
      </p:sp>
      <p:pic>
        <p:nvPicPr>
          <p:cNvPr id="4" name="Audio 3">
            <a:hlinkClick r:id="" action="ppaction://media"/>
            <a:extLst>
              <a:ext uri="{FF2B5EF4-FFF2-40B4-BE49-F238E27FC236}">
                <a16:creationId xmlns:a16="http://schemas.microsoft.com/office/drawing/2014/main" id="{8373C993-22D7-92EF-D32E-9124787DF83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57703342"/>
      </p:ext>
    </p:extLst>
  </p:cSld>
  <p:clrMapOvr>
    <a:masterClrMapping/>
  </p:clrMapOvr>
  <mc:AlternateContent xmlns:mc="http://schemas.openxmlformats.org/markup-compatibility/2006" xmlns:p14="http://schemas.microsoft.com/office/powerpoint/2010/main">
    <mc:Choice Requires="p14">
      <p:transition spd="slow" p14:dur="2000" advTm="27354"/>
    </mc:Choice>
    <mc:Fallback xmlns="">
      <p:transition spd="slow" advTm="27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289" x="4830763" y="1325563"/>
          <p14:tracePt t="26295" x="4752975" y="1325563"/>
          <p14:tracePt t="26308" x="4591050" y="1325563"/>
          <p14:tracePt t="26325" x="3856038" y="1325563"/>
          <p14:tracePt t="26341" x="3325813" y="1317625"/>
          <p14:tracePt t="26358" x="2813050" y="1282700"/>
          <p14:tracePt t="26359" x="2393950" y="1231900"/>
          <p14:tracePt t="26375" x="1676400" y="1042988"/>
          <p14:tracePt t="26392" x="992188" y="787400"/>
          <p14:tracePt t="26408" x="368300" y="4270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a:xfrm>
            <a:off x="594215" y="49190"/>
            <a:ext cx="10515600" cy="1022531"/>
          </a:xfrm>
        </p:spPr>
        <p:txBody>
          <a:bodyPr/>
          <a:lstStyle/>
          <a:p>
            <a:r>
              <a:rPr lang="en-US" b="1" dirty="0"/>
              <a:t>Appendix: Solution Methodology</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342900" y="1257300"/>
            <a:ext cx="11496675" cy="5153025"/>
          </a:xfrm>
        </p:spPr>
        <p:txBody>
          <a:bodyPr>
            <a:normAutofit fontScale="85000" lnSpcReduction="10000"/>
          </a:bodyPr>
          <a:lstStyle/>
          <a:p>
            <a:r>
              <a:rPr lang="en-US" dirty="0"/>
              <a:t>Build a machine learning model to predict the fraudulent transactions using a simulated credit card transactional Kaggle data set as a proof of concept</a:t>
            </a:r>
          </a:p>
          <a:p>
            <a:endParaRPr lang="en-US" dirty="0"/>
          </a:p>
          <a:p>
            <a:r>
              <a:rPr lang="en-US" sz="2800" dirty="0">
                <a:solidFill>
                  <a:schemeClr val="lt1"/>
                </a:solidFill>
              </a:rPr>
              <a:t>Data Preparation</a:t>
            </a:r>
          </a:p>
          <a:p>
            <a:pPr marL="0" indent="0">
              <a:buNone/>
            </a:pPr>
            <a:endParaRPr lang="en-US" dirty="0"/>
          </a:p>
          <a:p>
            <a:pPr marL="0" indent="0">
              <a:buNone/>
            </a:pPr>
            <a:endParaRPr lang="en-US" dirty="0"/>
          </a:p>
          <a:p>
            <a:r>
              <a:rPr lang="en-US" dirty="0"/>
              <a:t>Data Reading: After reading data, following basic data quality aspects were investigated:</a:t>
            </a:r>
          </a:p>
          <a:p>
            <a:pPr lvl="1"/>
            <a:r>
              <a:rPr lang="en-US" dirty="0"/>
              <a:t>Dimension of dataset, datatypes, null values, duplicate values, number of unique values</a:t>
            </a:r>
          </a:p>
          <a:p>
            <a:r>
              <a:rPr lang="en-US" dirty="0"/>
              <a:t>Data Cleaning: </a:t>
            </a:r>
          </a:p>
          <a:p>
            <a:pPr lvl="1"/>
            <a:r>
              <a:rPr lang="en-US" dirty="0"/>
              <a:t>Removed unnecessary and irrelevant features like customer demographic variables. </a:t>
            </a:r>
          </a:p>
          <a:p>
            <a:pPr lvl="1"/>
            <a:r>
              <a:rPr lang="en-US" dirty="0"/>
              <a:t>object data type changed to category to reduce memory usage and datetime for deriving time intelligent features</a:t>
            </a:r>
          </a:p>
          <a:p>
            <a:pPr lvl="1"/>
            <a:r>
              <a:rPr lang="en-US" dirty="0"/>
              <a:t>couple of features renamed for easy understanding</a:t>
            </a:r>
          </a:p>
        </p:txBody>
      </p:sp>
      <p:sp>
        <p:nvSpPr>
          <p:cNvPr id="34" name="Google Shape;246;p34" descr="Background pointer shape in timeline graphic">
            <a:extLst>
              <a:ext uri="{FF2B5EF4-FFF2-40B4-BE49-F238E27FC236}">
                <a16:creationId xmlns:a16="http://schemas.microsoft.com/office/drawing/2014/main" id="{C332934E-7F2D-3AEA-E7A4-5A4B446B9E66}"/>
              </a:ext>
            </a:extLst>
          </p:cNvPr>
          <p:cNvSpPr/>
          <p:nvPr/>
        </p:nvSpPr>
        <p:spPr>
          <a:xfrm>
            <a:off x="637995" y="2231700"/>
            <a:ext cx="1747731" cy="1118250"/>
          </a:xfrm>
          <a:prstGeom prst="homePlate">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5" name="Google Shape;252;p34" descr="Background pointer shape in timeline graphic">
            <a:extLst>
              <a:ext uri="{FF2B5EF4-FFF2-40B4-BE49-F238E27FC236}">
                <a16:creationId xmlns:a16="http://schemas.microsoft.com/office/drawing/2014/main" id="{35BA8193-087B-E0BB-8F08-DC526E09F1C9}"/>
              </a:ext>
            </a:extLst>
          </p:cNvPr>
          <p:cNvSpPr/>
          <p:nvPr/>
        </p:nvSpPr>
        <p:spPr>
          <a:xfrm>
            <a:off x="1813352" y="2231700"/>
            <a:ext cx="1935728"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6" name="Google Shape;258;p34" descr="Background pointer shape in timeline graphic">
            <a:extLst>
              <a:ext uri="{FF2B5EF4-FFF2-40B4-BE49-F238E27FC236}">
                <a16:creationId xmlns:a16="http://schemas.microsoft.com/office/drawing/2014/main" id="{DC0E9734-9CC8-BF9A-2041-55922E5EFD3A}"/>
              </a:ext>
            </a:extLst>
          </p:cNvPr>
          <p:cNvSpPr/>
          <p:nvPr/>
        </p:nvSpPr>
        <p:spPr>
          <a:xfrm>
            <a:off x="3191566" y="2231700"/>
            <a:ext cx="2028134"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7" name="Google Shape;264;p34" descr="Background pointer shape in timeline graphic">
            <a:extLst>
              <a:ext uri="{FF2B5EF4-FFF2-40B4-BE49-F238E27FC236}">
                <a16:creationId xmlns:a16="http://schemas.microsoft.com/office/drawing/2014/main" id="{23C3B7F1-6970-BED8-22E7-D9CA9475F1C7}"/>
              </a:ext>
            </a:extLst>
          </p:cNvPr>
          <p:cNvSpPr/>
          <p:nvPr/>
        </p:nvSpPr>
        <p:spPr>
          <a:xfrm>
            <a:off x="4642340" y="2231700"/>
            <a:ext cx="2028379"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38" name="Google Shape;270;p34" descr="Background pointer shape in timeline graphic">
            <a:extLst>
              <a:ext uri="{FF2B5EF4-FFF2-40B4-BE49-F238E27FC236}">
                <a16:creationId xmlns:a16="http://schemas.microsoft.com/office/drawing/2014/main" id="{10BB57F5-CC0F-DEBD-1001-231E23AFF58F}"/>
              </a:ext>
            </a:extLst>
          </p:cNvPr>
          <p:cNvSpPr/>
          <p:nvPr/>
        </p:nvSpPr>
        <p:spPr>
          <a:xfrm>
            <a:off x="9154463" y="2228171"/>
            <a:ext cx="2092098"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42" name="Google Shape;247;p34">
            <a:extLst>
              <a:ext uri="{FF2B5EF4-FFF2-40B4-BE49-F238E27FC236}">
                <a16:creationId xmlns:a16="http://schemas.microsoft.com/office/drawing/2014/main" id="{3FC5A1EB-66A7-1EEB-EF78-AB4E49B64EDF}"/>
              </a:ext>
            </a:extLst>
          </p:cNvPr>
          <p:cNvSpPr txBox="1">
            <a:spLocks/>
          </p:cNvSpPr>
          <p:nvPr/>
        </p:nvSpPr>
        <p:spPr>
          <a:xfrm>
            <a:off x="628594" y="2256180"/>
            <a:ext cx="1834233" cy="908191"/>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Data Reading</a:t>
            </a:r>
          </a:p>
        </p:txBody>
      </p:sp>
      <p:sp>
        <p:nvSpPr>
          <p:cNvPr id="43" name="Google Shape;247;p34">
            <a:extLst>
              <a:ext uri="{FF2B5EF4-FFF2-40B4-BE49-F238E27FC236}">
                <a16:creationId xmlns:a16="http://schemas.microsoft.com/office/drawing/2014/main" id="{0DD22CF8-F3AC-312D-A778-C43FD9432783}"/>
              </a:ext>
            </a:extLst>
          </p:cNvPr>
          <p:cNvSpPr txBox="1">
            <a:spLocks/>
          </p:cNvSpPr>
          <p:nvPr/>
        </p:nvSpPr>
        <p:spPr>
          <a:xfrm>
            <a:off x="2038736" y="2240602"/>
            <a:ext cx="1625494" cy="908192"/>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Data Cleaning</a:t>
            </a:r>
          </a:p>
        </p:txBody>
      </p:sp>
      <p:sp>
        <p:nvSpPr>
          <p:cNvPr id="44" name="Google Shape;247;p34">
            <a:extLst>
              <a:ext uri="{FF2B5EF4-FFF2-40B4-BE49-F238E27FC236}">
                <a16:creationId xmlns:a16="http://schemas.microsoft.com/office/drawing/2014/main" id="{288B6714-45C9-AE6F-F826-ABBF60581AB5}"/>
              </a:ext>
            </a:extLst>
          </p:cNvPr>
          <p:cNvSpPr txBox="1">
            <a:spLocks/>
          </p:cNvSpPr>
          <p:nvPr/>
        </p:nvSpPr>
        <p:spPr>
          <a:xfrm>
            <a:off x="3260203" y="2371524"/>
            <a:ext cx="2183400" cy="705600"/>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Feature Engineering</a:t>
            </a:r>
          </a:p>
        </p:txBody>
      </p:sp>
      <p:sp>
        <p:nvSpPr>
          <p:cNvPr id="45" name="Google Shape;247;p34">
            <a:extLst>
              <a:ext uri="{FF2B5EF4-FFF2-40B4-BE49-F238E27FC236}">
                <a16:creationId xmlns:a16="http://schemas.microsoft.com/office/drawing/2014/main" id="{77EFF290-5923-88BA-959C-3840EA72AFBD}"/>
              </a:ext>
            </a:extLst>
          </p:cNvPr>
          <p:cNvSpPr txBox="1">
            <a:spLocks/>
          </p:cNvSpPr>
          <p:nvPr/>
        </p:nvSpPr>
        <p:spPr>
          <a:xfrm>
            <a:off x="4763829" y="2444581"/>
            <a:ext cx="1906890" cy="941204"/>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solidFill>
                  <a:schemeClr val="lt1"/>
                </a:solidFill>
              </a:rPr>
              <a:t>Performing EDA</a:t>
            </a:r>
          </a:p>
          <a:p>
            <a:pPr marL="0" indent="0" algn="ctr">
              <a:lnSpc>
                <a:spcPct val="100000"/>
              </a:lnSpc>
              <a:buFont typeface="Arial" panose="020B0604020202020204" pitchFamily="34" charset="0"/>
              <a:buNone/>
            </a:pPr>
            <a:endParaRPr lang="en-US" sz="2000" dirty="0">
              <a:solidFill>
                <a:schemeClr val="lt1"/>
              </a:solidFill>
            </a:endParaRPr>
          </a:p>
        </p:txBody>
      </p:sp>
      <p:sp>
        <p:nvSpPr>
          <p:cNvPr id="46" name="Google Shape;264;p34" descr="Background pointer shape in timeline graphic">
            <a:extLst>
              <a:ext uri="{FF2B5EF4-FFF2-40B4-BE49-F238E27FC236}">
                <a16:creationId xmlns:a16="http://schemas.microsoft.com/office/drawing/2014/main" id="{94952FF4-C510-182F-37BF-68B0A746F795}"/>
              </a:ext>
            </a:extLst>
          </p:cNvPr>
          <p:cNvSpPr/>
          <p:nvPr/>
        </p:nvSpPr>
        <p:spPr>
          <a:xfrm>
            <a:off x="6058009" y="2231700"/>
            <a:ext cx="2092098"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47" name="Google Shape;247;p34">
            <a:extLst>
              <a:ext uri="{FF2B5EF4-FFF2-40B4-BE49-F238E27FC236}">
                <a16:creationId xmlns:a16="http://schemas.microsoft.com/office/drawing/2014/main" id="{9BA44CF2-6051-3154-FAD5-3DD3CC9588EC}"/>
              </a:ext>
            </a:extLst>
          </p:cNvPr>
          <p:cNvSpPr txBox="1">
            <a:spLocks/>
          </p:cNvSpPr>
          <p:nvPr/>
        </p:nvSpPr>
        <p:spPr>
          <a:xfrm>
            <a:off x="6264600" y="2256180"/>
            <a:ext cx="1902968" cy="880094"/>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Data Preparation</a:t>
            </a:r>
          </a:p>
        </p:txBody>
      </p:sp>
      <p:sp>
        <p:nvSpPr>
          <p:cNvPr id="48" name="Google Shape;247;p34">
            <a:extLst>
              <a:ext uri="{FF2B5EF4-FFF2-40B4-BE49-F238E27FC236}">
                <a16:creationId xmlns:a16="http://schemas.microsoft.com/office/drawing/2014/main" id="{7EBD10EC-9626-9EF2-2BF9-54EB015F3EE8}"/>
              </a:ext>
            </a:extLst>
          </p:cNvPr>
          <p:cNvSpPr txBox="1">
            <a:spLocks/>
          </p:cNvSpPr>
          <p:nvPr/>
        </p:nvSpPr>
        <p:spPr>
          <a:xfrm>
            <a:off x="9486865" y="2250913"/>
            <a:ext cx="1574294" cy="946822"/>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Model Evaluation</a:t>
            </a:r>
          </a:p>
        </p:txBody>
      </p:sp>
      <p:sp>
        <p:nvSpPr>
          <p:cNvPr id="4" name="Google Shape;264;p34" descr="Background pointer shape in timeline graphic">
            <a:extLst>
              <a:ext uri="{FF2B5EF4-FFF2-40B4-BE49-F238E27FC236}">
                <a16:creationId xmlns:a16="http://schemas.microsoft.com/office/drawing/2014/main" id="{DEEB33E2-6F83-93E4-D7C9-43DA74F3CC5D}"/>
              </a:ext>
            </a:extLst>
          </p:cNvPr>
          <p:cNvSpPr/>
          <p:nvPr/>
        </p:nvSpPr>
        <p:spPr>
          <a:xfrm>
            <a:off x="7572395" y="2231700"/>
            <a:ext cx="2144434" cy="1118250"/>
          </a:xfrm>
          <a:prstGeom prst="chevron">
            <a:avLst>
              <a:gd name="adj" fmla="val 50000"/>
            </a:avLst>
          </a:prstGeom>
          <a:solidFill>
            <a:srgbClr val="00B050"/>
          </a:solidFill>
          <a:ln w="9525" cap="flat" cmpd="sng">
            <a:solidFill>
              <a:schemeClr val="lt1"/>
            </a:solidFill>
            <a:prstDash val="solid"/>
            <a:round/>
            <a:headEnd type="none" w="sm" len="sm"/>
            <a:tailEnd type="none" w="sm" len="sm"/>
          </a:ln>
        </p:spPr>
        <p:txBody>
          <a:bodyPr spcFirstLastPara="1" wrap="square" lIns="182813" tIns="182813" rIns="182813" bIns="182813" anchor="ctr" anchorCtr="0">
            <a:noAutofit/>
          </a:bodyPr>
          <a:lstStyle/>
          <a:p>
            <a:endParaRPr sz="3600"/>
          </a:p>
        </p:txBody>
      </p:sp>
      <p:sp>
        <p:nvSpPr>
          <p:cNvPr id="5" name="Google Shape;247;p34">
            <a:extLst>
              <a:ext uri="{FF2B5EF4-FFF2-40B4-BE49-F238E27FC236}">
                <a16:creationId xmlns:a16="http://schemas.microsoft.com/office/drawing/2014/main" id="{B8264368-0B72-B49A-7748-83EB44789536}"/>
              </a:ext>
            </a:extLst>
          </p:cNvPr>
          <p:cNvSpPr txBox="1">
            <a:spLocks/>
          </p:cNvSpPr>
          <p:nvPr/>
        </p:nvSpPr>
        <p:spPr>
          <a:xfrm>
            <a:off x="7766258" y="2243877"/>
            <a:ext cx="1574294" cy="946822"/>
          </a:xfrm>
          <a:prstGeom prst="rect">
            <a:avLst/>
          </a:prstGeom>
        </p:spPr>
        <p:txBody>
          <a:bodyPr spcFirstLastPara="1" vert="horz" wrap="square" lIns="137138" tIns="137138" rIns="137138" bIns="13713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dirty="0">
                <a:solidFill>
                  <a:schemeClr val="lt1"/>
                </a:solidFill>
              </a:rPr>
              <a:t>Model Building</a:t>
            </a:r>
          </a:p>
        </p:txBody>
      </p:sp>
      <p:pic>
        <p:nvPicPr>
          <p:cNvPr id="6" name="Audio 5">
            <a:hlinkClick r:id="" action="ppaction://media"/>
            <a:extLst>
              <a:ext uri="{FF2B5EF4-FFF2-40B4-BE49-F238E27FC236}">
                <a16:creationId xmlns:a16="http://schemas.microsoft.com/office/drawing/2014/main" id="{74B406FA-4905-123B-E049-271EC466079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34073718"/>
      </p:ext>
    </p:extLst>
  </p:cSld>
  <p:clrMapOvr>
    <a:masterClrMapping/>
  </p:clrMapOvr>
  <mc:AlternateContent xmlns:mc="http://schemas.openxmlformats.org/markup-compatibility/2006" xmlns:p14="http://schemas.microsoft.com/office/powerpoint/2010/main">
    <mc:Choice Requires="p14">
      <p:transition spd="slow" p14:dur="2000" advTm="25844"/>
    </mc:Choice>
    <mc:Fallback xmlns="">
      <p:transition spd="slow" advTm="2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695325" y="852487"/>
            <a:ext cx="11496675" cy="5153025"/>
          </a:xfrm>
        </p:spPr>
        <p:txBody>
          <a:bodyPr>
            <a:normAutofit fontScale="92500" lnSpcReduction="10000"/>
          </a:bodyPr>
          <a:lstStyle/>
          <a:p>
            <a:pPr marL="228600" lvl="1">
              <a:spcBef>
                <a:spcPts val="1000"/>
              </a:spcBef>
            </a:pPr>
            <a:r>
              <a:rPr lang="en-US" sz="2800" b="1" dirty="0"/>
              <a:t>Feature Engineering:</a:t>
            </a:r>
          </a:p>
          <a:p>
            <a:pPr marL="685800" lvl="2">
              <a:spcBef>
                <a:spcPts val="1000"/>
              </a:spcBef>
            </a:pPr>
            <a:r>
              <a:rPr lang="en-US" sz="2400" dirty="0"/>
              <a:t>Derived transaction historical features to help raising fraud alarm</a:t>
            </a:r>
          </a:p>
          <a:p>
            <a:pPr marL="685800" lvl="2">
              <a:spcBef>
                <a:spcPts val="1000"/>
              </a:spcBef>
            </a:pPr>
            <a:r>
              <a:rPr lang="en-US" sz="2400" dirty="0"/>
              <a:t>Derived time intelligence features to understand fraud seasonality</a:t>
            </a:r>
          </a:p>
          <a:p>
            <a:pPr marL="685800" lvl="2">
              <a:spcBef>
                <a:spcPts val="1000"/>
              </a:spcBef>
            </a:pPr>
            <a:r>
              <a:rPr lang="en-US" sz="2400" dirty="0"/>
              <a:t>Derived distance between customer base and merchant where card is swiped assuming more distance lead fraudulent transaction</a:t>
            </a:r>
          </a:p>
          <a:p>
            <a:pPr marL="685800" lvl="2">
              <a:spcBef>
                <a:spcPts val="1000"/>
              </a:spcBef>
            </a:pPr>
            <a:r>
              <a:rPr lang="en-US" sz="2400" dirty="0"/>
              <a:t>States are grouped based on geographical regions to reduce dimensions of the dataset</a:t>
            </a:r>
          </a:p>
          <a:p>
            <a:pPr marL="228600" lvl="1">
              <a:spcBef>
                <a:spcPts val="1000"/>
              </a:spcBef>
            </a:pPr>
            <a:r>
              <a:rPr lang="en-US" sz="2800" b="1" dirty="0"/>
              <a:t>EDA:</a:t>
            </a:r>
          </a:p>
          <a:p>
            <a:pPr marL="800100" lvl="2" indent="-342900">
              <a:spcBef>
                <a:spcPts val="1000"/>
              </a:spcBef>
            </a:pPr>
            <a:r>
              <a:rPr lang="en-US" sz="2400" dirty="0"/>
              <a:t>Understand class imbalance</a:t>
            </a:r>
          </a:p>
          <a:p>
            <a:pPr marL="800100" lvl="2" indent="-342900">
              <a:spcBef>
                <a:spcPts val="1000"/>
              </a:spcBef>
            </a:pPr>
            <a:r>
              <a:rPr lang="en-US" sz="2400" dirty="0"/>
              <a:t>Univariate Analysis</a:t>
            </a:r>
          </a:p>
          <a:p>
            <a:pPr marL="800100" lvl="2" indent="-342900">
              <a:spcBef>
                <a:spcPts val="1000"/>
              </a:spcBef>
            </a:pPr>
            <a:r>
              <a:rPr lang="en-US" sz="2400" dirty="0"/>
              <a:t>Bivariate Analysis</a:t>
            </a:r>
          </a:p>
          <a:p>
            <a:pPr marL="685800" lvl="2">
              <a:spcBef>
                <a:spcPts val="1000"/>
              </a:spcBef>
            </a:pPr>
            <a:endParaRPr lang="en-US" sz="2400" dirty="0"/>
          </a:p>
          <a:p>
            <a:pPr marL="1143000" lvl="3">
              <a:spcBef>
                <a:spcPts val="1000"/>
              </a:spcBef>
            </a:pPr>
            <a:endParaRPr lang="en-US" sz="2400" dirty="0"/>
          </a:p>
          <a:p>
            <a:pPr marL="1143000" lvl="3">
              <a:spcBef>
                <a:spcPts val="1000"/>
              </a:spcBef>
            </a:pPr>
            <a:endParaRPr lang="en-US" sz="2200" dirty="0"/>
          </a:p>
        </p:txBody>
      </p:sp>
      <p:pic>
        <p:nvPicPr>
          <p:cNvPr id="5" name="Audio 4">
            <a:hlinkClick r:id="" action="ppaction://media"/>
            <a:extLst>
              <a:ext uri="{FF2B5EF4-FFF2-40B4-BE49-F238E27FC236}">
                <a16:creationId xmlns:a16="http://schemas.microsoft.com/office/drawing/2014/main" id="{4527365F-9BAF-B02F-6E8C-320A137F167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48119582"/>
      </p:ext>
    </p:extLst>
  </p:cSld>
  <p:clrMapOvr>
    <a:masterClrMapping/>
  </p:clrMapOvr>
  <mc:AlternateContent xmlns:mc="http://schemas.openxmlformats.org/markup-compatibility/2006" xmlns:p14="http://schemas.microsoft.com/office/powerpoint/2010/main">
    <mc:Choice Requires="p14">
      <p:transition spd="slow" p14:dur="2000" advTm="4101"/>
    </mc:Choice>
    <mc:Fallback xmlns="">
      <p:transition spd="slow" advTm="4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514350" y="304800"/>
            <a:ext cx="11410950" cy="5991225"/>
          </a:xfrm>
        </p:spPr>
        <p:txBody>
          <a:bodyPr>
            <a:normAutofit fontScale="55000" lnSpcReduction="20000"/>
          </a:bodyPr>
          <a:lstStyle/>
          <a:p>
            <a:pPr marL="457200" lvl="1">
              <a:lnSpc>
                <a:spcPct val="140000"/>
              </a:lnSpc>
              <a:spcBef>
                <a:spcPts val="1000"/>
              </a:spcBef>
            </a:pPr>
            <a:r>
              <a:rPr lang="en-US" sz="2600" dirty="0"/>
              <a:t>Data Preparation:</a:t>
            </a:r>
          </a:p>
          <a:p>
            <a:pPr marL="914400" lvl="2">
              <a:lnSpc>
                <a:spcPct val="140000"/>
              </a:lnSpc>
              <a:spcBef>
                <a:spcPts val="1000"/>
              </a:spcBef>
            </a:pPr>
            <a:r>
              <a:rPr lang="en-US" sz="2600" dirty="0"/>
              <a:t>Label Encoding: It is for converting categorical data into numerical levels and  to reduce the dimensionality of the feature space since there are few variables having large number of distinct categories.</a:t>
            </a:r>
          </a:p>
          <a:p>
            <a:pPr marL="914400" lvl="2">
              <a:lnSpc>
                <a:spcPct val="140000"/>
              </a:lnSpc>
              <a:spcBef>
                <a:spcPts val="1000"/>
              </a:spcBef>
            </a:pPr>
            <a:r>
              <a:rPr lang="en-US" sz="2600" dirty="0"/>
              <a:t>Stratified Train – Test split: It is to ensure that the target variable's class proportions are preserved in the train and test datasets</a:t>
            </a:r>
          </a:p>
          <a:p>
            <a:pPr marL="914400" lvl="2">
              <a:lnSpc>
                <a:spcPct val="140000"/>
              </a:lnSpc>
              <a:spcBef>
                <a:spcPts val="1000"/>
              </a:spcBef>
            </a:pPr>
            <a:r>
              <a:rPr lang="en-US" sz="2600" dirty="0"/>
              <a:t>Feature scaling: Though tree-based algorithms such as decision tree and random forest not sensitive to feature scale, it is necessary for gradient based optimization algorithms such as </a:t>
            </a:r>
            <a:r>
              <a:rPr lang="en-US" sz="2600" dirty="0" err="1"/>
              <a:t>XGBoost</a:t>
            </a:r>
            <a:r>
              <a:rPr lang="en-US" sz="2600" dirty="0"/>
              <a:t> to converge fast so it is performed across all model to maintain consistency.</a:t>
            </a:r>
          </a:p>
          <a:p>
            <a:pPr marL="914400" lvl="2">
              <a:lnSpc>
                <a:spcPct val="140000"/>
              </a:lnSpc>
              <a:spcBef>
                <a:spcPts val="1000"/>
              </a:spcBef>
            </a:pPr>
            <a:endParaRPr lang="en-US" sz="2600" dirty="0"/>
          </a:p>
          <a:p>
            <a:pPr marL="457200" lvl="1">
              <a:lnSpc>
                <a:spcPct val="140000"/>
              </a:lnSpc>
              <a:spcBef>
                <a:spcPts val="1000"/>
              </a:spcBef>
            </a:pPr>
            <a:r>
              <a:rPr lang="en-US" sz="2600" dirty="0"/>
              <a:t>Model Building:</a:t>
            </a:r>
          </a:p>
          <a:p>
            <a:pPr marL="914400" lvl="2">
              <a:lnSpc>
                <a:spcPct val="140000"/>
              </a:lnSpc>
              <a:spcBef>
                <a:spcPts val="1000"/>
              </a:spcBef>
            </a:pPr>
            <a:r>
              <a:rPr lang="en-US" sz="2600" dirty="0"/>
              <a:t>Build following models on imbalanced dataset and dataset with oversampled minority class using Random Oversampling, SMOTE, and ADASYN methods </a:t>
            </a:r>
          </a:p>
          <a:p>
            <a:pPr marL="1371600" lvl="3">
              <a:lnSpc>
                <a:spcPct val="140000"/>
              </a:lnSpc>
              <a:spcBef>
                <a:spcPts val="1000"/>
              </a:spcBef>
            </a:pPr>
            <a:r>
              <a:rPr lang="en-US" sz="2600" dirty="0"/>
              <a:t>Logistic Regression</a:t>
            </a:r>
          </a:p>
          <a:p>
            <a:pPr marL="1371600" lvl="3">
              <a:lnSpc>
                <a:spcPct val="140000"/>
              </a:lnSpc>
              <a:spcBef>
                <a:spcPts val="1000"/>
              </a:spcBef>
            </a:pPr>
            <a:r>
              <a:rPr lang="en-US" sz="2600" dirty="0"/>
              <a:t>Decision Tree</a:t>
            </a:r>
          </a:p>
          <a:p>
            <a:pPr marL="1371600" lvl="3">
              <a:lnSpc>
                <a:spcPct val="140000"/>
              </a:lnSpc>
              <a:spcBef>
                <a:spcPts val="1000"/>
              </a:spcBef>
            </a:pPr>
            <a:r>
              <a:rPr lang="en-US" sz="2600" dirty="0"/>
              <a:t>XGBoost</a:t>
            </a:r>
          </a:p>
          <a:p>
            <a:pPr marL="914400" lvl="2">
              <a:lnSpc>
                <a:spcPct val="140000"/>
              </a:lnSpc>
              <a:spcBef>
                <a:spcPts val="1000"/>
              </a:spcBef>
            </a:pPr>
            <a:r>
              <a:rPr lang="en-US" sz="2600" dirty="0"/>
              <a:t>Stratified k-fold cross validation technique is used to ensure representative and unbiased evaluation of the model performance.</a:t>
            </a:r>
          </a:p>
          <a:p>
            <a:pPr marL="914400" lvl="2">
              <a:lnSpc>
                <a:spcPct val="140000"/>
              </a:lnSpc>
              <a:spcBef>
                <a:spcPts val="1000"/>
              </a:spcBef>
            </a:pPr>
            <a:r>
              <a:rPr lang="en-US" sz="2600" dirty="0"/>
              <a:t>Hyperparameter tuning and selection of best hyperparameters done using grid search technique</a:t>
            </a:r>
          </a:p>
          <a:p>
            <a:pPr marL="800100" lvl="2">
              <a:lnSpc>
                <a:spcPct val="140000"/>
              </a:lnSpc>
              <a:spcBef>
                <a:spcPts val="1000"/>
              </a:spcBef>
            </a:pPr>
            <a:endParaRPr lang="en-US" sz="2600" dirty="0"/>
          </a:p>
          <a:p>
            <a:pPr marL="1143000" lvl="3">
              <a:spcBef>
                <a:spcPts val="1000"/>
              </a:spcBef>
            </a:pPr>
            <a:endParaRPr lang="en-US" sz="2200" dirty="0"/>
          </a:p>
          <a:p>
            <a:pPr marL="685800" lvl="2">
              <a:spcBef>
                <a:spcPts val="1000"/>
              </a:spcBef>
            </a:pPr>
            <a:endParaRPr lang="en-US" dirty="0"/>
          </a:p>
          <a:p>
            <a:pPr marL="685800" lvl="2">
              <a:spcBef>
                <a:spcPts val="1000"/>
              </a:spcBef>
            </a:pPr>
            <a:endParaRPr lang="en-US" dirty="0"/>
          </a:p>
          <a:p>
            <a:pPr marL="685800" lvl="2">
              <a:spcBef>
                <a:spcPts val="1000"/>
              </a:spcBef>
            </a:pPr>
            <a:endParaRPr lang="en-US"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400" dirty="0"/>
          </a:p>
          <a:p>
            <a:pPr marL="1143000" lvl="3">
              <a:spcBef>
                <a:spcPts val="1000"/>
              </a:spcBef>
            </a:pPr>
            <a:endParaRPr lang="en-US" sz="2200" dirty="0"/>
          </a:p>
        </p:txBody>
      </p:sp>
      <p:pic>
        <p:nvPicPr>
          <p:cNvPr id="2" name="Audio 1">
            <a:hlinkClick r:id="" action="ppaction://media"/>
            <a:extLst>
              <a:ext uri="{FF2B5EF4-FFF2-40B4-BE49-F238E27FC236}">
                <a16:creationId xmlns:a16="http://schemas.microsoft.com/office/drawing/2014/main" id="{26B6246B-AFA7-29CE-164F-09F156EB88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32110437"/>
      </p:ext>
    </p:extLst>
  </p:cSld>
  <p:clrMapOvr>
    <a:masterClrMapping/>
  </p:clrMapOvr>
  <mc:AlternateContent xmlns:mc="http://schemas.openxmlformats.org/markup-compatibility/2006" xmlns:p14="http://schemas.microsoft.com/office/powerpoint/2010/main">
    <mc:Choice Requires="p14">
      <p:transition spd="slow" p14:dur="2000" advTm="54328"/>
    </mc:Choice>
    <mc:Fallback xmlns="">
      <p:transition spd="slow" advTm="5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a:xfrm>
            <a:off x="594215" y="49190"/>
            <a:ext cx="10515600" cy="1022531"/>
          </a:xfrm>
        </p:spPr>
        <p:txBody>
          <a:bodyPr>
            <a:normAutofit/>
          </a:bodyPr>
          <a:lstStyle/>
          <a:p>
            <a:r>
              <a:rPr lang="en-US" sz="3600" b="1" dirty="0"/>
              <a:t>Model Evaluation</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a:xfrm>
            <a:off x="342900" y="1257300"/>
            <a:ext cx="11496675" cy="5153025"/>
          </a:xfrm>
        </p:spPr>
        <p:txBody>
          <a:bodyPr>
            <a:normAutofit/>
          </a:bodyPr>
          <a:lstStyle/>
          <a:p>
            <a:pPr marL="685800" lvl="2">
              <a:spcBef>
                <a:spcPts val="1000"/>
              </a:spcBef>
            </a:pPr>
            <a:r>
              <a:rPr lang="en-US" dirty="0"/>
              <a:t>All the models are evaluated using 3-folds and 5-folds and the results of the both the ‘k’ were same hence 3-folds are finalized by knowing the fact of limitations in computational resources and time.</a:t>
            </a:r>
          </a:p>
          <a:p>
            <a:pPr marL="685800" lvl="2">
              <a:spcBef>
                <a:spcPts val="1000"/>
              </a:spcBef>
            </a:pPr>
            <a:r>
              <a:rPr lang="en-US" dirty="0"/>
              <a:t>Following evaluation metrics were used:</a:t>
            </a:r>
          </a:p>
          <a:p>
            <a:pPr marL="1143000" lvl="3">
              <a:spcBef>
                <a:spcPts val="1000"/>
              </a:spcBef>
            </a:pPr>
            <a:r>
              <a:rPr lang="en-US" dirty="0"/>
              <a:t>AUC</a:t>
            </a:r>
          </a:p>
          <a:p>
            <a:pPr marL="1143000" lvl="3">
              <a:spcBef>
                <a:spcPts val="1000"/>
              </a:spcBef>
            </a:pPr>
            <a:r>
              <a:rPr lang="en-US" dirty="0"/>
              <a:t>Recall</a:t>
            </a:r>
          </a:p>
          <a:p>
            <a:pPr marL="1143000" lvl="3">
              <a:spcBef>
                <a:spcPts val="1000"/>
              </a:spcBef>
            </a:pPr>
            <a:r>
              <a:rPr lang="en-US" dirty="0"/>
              <a:t>Precession</a:t>
            </a:r>
          </a:p>
          <a:p>
            <a:pPr marL="1143000" lvl="3">
              <a:spcBef>
                <a:spcPts val="1000"/>
              </a:spcBef>
            </a:pPr>
            <a:r>
              <a:rPr lang="en-US" dirty="0"/>
              <a:t>F1 score</a:t>
            </a:r>
          </a:p>
          <a:p>
            <a:pPr marL="685800" lvl="2">
              <a:spcBef>
                <a:spcPts val="1000"/>
              </a:spcBef>
            </a:pPr>
            <a:r>
              <a:rPr lang="en-US" dirty="0"/>
              <a:t>Final model XGBoost using Random oversampling method is selected based on Recall metric as our business objective is to identify fraud transactions accurately than the non fraud transactions.</a:t>
            </a:r>
          </a:p>
          <a:p>
            <a:pPr marL="685800" lvl="2">
              <a:spcBef>
                <a:spcPts val="1000"/>
              </a:spcBef>
            </a:pPr>
            <a:r>
              <a:rPr lang="en-US" dirty="0"/>
              <a:t>Final model XGBoost using Random oversampling method is also evaluated on unseen data</a:t>
            </a:r>
            <a:endParaRPr lang="en-US" sz="2400" dirty="0"/>
          </a:p>
          <a:p>
            <a:pPr marL="1143000" lvl="3">
              <a:spcBef>
                <a:spcPts val="1000"/>
              </a:spcBef>
            </a:pPr>
            <a:endParaRPr lang="en-US" sz="2200" dirty="0"/>
          </a:p>
        </p:txBody>
      </p:sp>
      <p:pic>
        <p:nvPicPr>
          <p:cNvPr id="5" name="Audio 4">
            <a:hlinkClick r:id="" action="ppaction://media"/>
            <a:extLst>
              <a:ext uri="{FF2B5EF4-FFF2-40B4-BE49-F238E27FC236}">
                <a16:creationId xmlns:a16="http://schemas.microsoft.com/office/drawing/2014/main" id="{B527020C-8D81-191A-14FB-41FFC2995C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28813451"/>
      </p:ext>
    </p:extLst>
  </p:cSld>
  <p:clrMapOvr>
    <a:masterClrMapping/>
  </p:clrMapOvr>
  <mc:AlternateContent xmlns:mc="http://schemas.openxmlformats.org/markup-compatibility/2006" xmlns:p14="http://schemas.microsoft.com/office/powerpoint/2010/main">
    <mc:Choice Requires="p14">
      <p:transition spd="slow" p14:dur="2000" advTm="38034"/>
    </mc:Choice>
    <mc:Fallback xmlns="">
      <p:transition spd="slow" advTm="3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8ABDE-A7BB-12F9-A298-180337B16B68}"/>
              </a:ext>
            </a:extLst>
          </p:cNvPr>
          <p:cNvSpPr txBox="1"/>
          <p:nvPr/>
        </p:nvSpPr>
        <p:spPr>
          <a:xfrm>
            <a:off x="3648363" y="2570548"/>
            <a:ext cx="7675419" cy="1446550"/>
          </a:xfrm>
          <a:prstGeom prst="rect">
            <a:avLst/>
          </a:prstGeom>
          <a:noFill/>
        </p:spPr>
        <p:txBody>
          <a:bodyPr wrap="square" rtlCol="0">
            <a:spAutoFit/>
          </a:bodyPr>
          <a:lstStyle/>
          <a:p>
            <a:r>
              <a:rPr lang="en-US" sz="8800" dirty="0">
                <a:solidFill>
                  <a:schemeClr val="bg1"/>
                </a:solidFill>
              </a:rPr>
              <a:t>Thank you!</a:t>
            </a:r>
          </a:p>
        </p:txBody>
      </p:sp>
      <p:pic>
        <p:nvPicPr>
          <p:cNvPr id="3" name="Audio 2">
            <a:hlinkClick r:id="" action="ppaction://media"/>
            <a:extLst>
              <a:ext uri="{FF2B5EF4-FFF2-40B4-BE49-F238E27FC236}">
                <a16:creationId xmlns:a16="http://schemas.microsoft.com/office/drawing/2014/main" id="{32C16CB6-9853-3477-B637-8E0A4AB89B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1320774"/>
      </p:ext>
    </p:extLst>
  </p:cSld>
  <p:clrMapOvr>
    <a:masterClrMapping/>
  </p:clrMapOvr>
  <mc:AlternateContent xmlns:mc="http://schemas.openxmlformats.org/markup-compatibility/2006" xmlns:p14="http://schemas.microsoft.com/office/powerpoint/2010/main">
    <mc:Choice Requires="p14">
      <p:transition spd="slow" p14:dur="2000" advTm="5170"/>
    </mc:Choice>
    <mc:Fallback xmlns="">
      <p:transition spd="slow" advTm="5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lstStyle/>
          <a:p>
            <a:r>
              <a:rPr lang="en-US" dirty="0"/>
              <a:t>Credit card fraud is an inclusive term for fraud that is committed using a payment card, such as a credit card or a debit card, by stealing the card information through skimmers</a:t>
            </a:r>
          </a:p>
          <a:p>
            <a:r>
              <a:rPr lang="en-US" dirty="0"/>
              <a:t>The Federal Trade Commission (US) estimates that 10 million people become victims of credit card theft each year</a:t>
            </a:r>
          </a:p>
          <a:p>
            <a:r>
              <a:rPr lang="en-US" dirty="0"/>
              <a:t>Credit card companies lose close to $50 billion dollars per year to fraud</a:t>
            </a:r>
          </a:p>
        </p:txBody>
      </p:sp>
      <p:pic>
        <p:nvPicPr>
          <p:cNvPr id="4" name="Audio 3">
            <a:hlinkClick r:id="" action="ppaction://media"/>
            <a:extLst>
              <a:ext uri="{FF2B5EF4-FFF2-40B4-BE49-F238E27FC236}">
                <a16:creationId xmlns:a16="http://schemas.microsoft.com/office/drawing/2014/main" id="{79A3E596-00A3-6CDA-2FD9-0295F3D219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18854353"/>
      </p:ext>
    </p:extLst>
  </p:cSld>
  <p:clrMapOvr>
    <a:masterClrMapping/>
  </p:clrMapOvr>
  <mc:AlternateContent xmlns:mc="http://schemas.openxmlformats.org/markup-compatibility/2006" xmlns:p14="http://schemas.microsoft.com/office/powerpoint/2010/main">
    <mc:Choice Requires="p14">
      <p:transition spd="slow" p14:dur="2000" advTm="7002"/>
    </mc:Choice>
    <mc:Fallback xmlns="">
      <p:transition spd="slow" advTm="7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normAutofit/>
          </a:bodyPr>
          <a:lstStyle/>
          <a:p>
            <a:r>
              <a:rPr lang="en-US" dirty="0"/>
              <a:t>Finex is a leading financial service provider based out of Florida, US. It offers a wide range of products and business services to customers through different channels, ranging from in-person banking and ATMs to online banking.</a:t>
            </a:r>
          </a:p>
          <a:p>
            <a:r>
              <a:rPr lang="en-US" dirty="0"/>
              <a:t>Over the last few years, Finex has observed that a significantly large number of unauthorized transactions are being made, due to which the bank has been facing a huge revenue and profitability crisis.</a:t>
            </a:r>
          </a:p>
        </p:txBody>
      </p:sp>
      <p:pic>
        <p:nvPicPr>
          <p:cNvPr id="4" name="Audio 3">
            <a:hlinkClick r:id="" action="ppaction://media"/>
            <a:extLst>
              <a:ext uri="{FF2B5EF4-FFF2-40B4-BE49-F238E27FC236}">
                <a16:creationId xmlns:a16="http://schemas.microsoft.com/office/drawing/2014/main" id="{2BAD0A1F-52B6-CBC8-1C47-8113889D264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94418185"/>
      </p:ext>
    </p:extLst>
  </p:cSld>
  <p:clrMapOvr>
    <a:masterClrMapping/>
  </p:clrMapOvr>
  <mc:AlternateContent xmlns:mc="http://schemas.openxmlformats.org/markup-compatibility/2006" xmlns:p14="http://schemas.microsoft.com/office/powerpoint/2010/main">
    <mc:Choice Requires="p14">
      <p:transition spd="slow" p14:dur="2000" advTm="17199"/>
    </mc:Choice>
    <mc:Fallback xmlns="">
      <p:transition spd="slow" advTm="17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normAutofit/>
          </a:bodyPr>
          <a:lstStyle/>
          <a:p>
            <a:r>
              <a:rPr lang="en-US" b="0" i="0" dirty="0">
                <a:solidFill>
                  <a:srgbClr val="091E42"/>
                </a:solidFill>
                <a:effectLst/>
                <a:latin typeface="freight-text-pro"/>
              </a:rPr>
              <a:t>In the banking industry, detecting credit card fraud using machine learning is not just a trend; it is a necessity for banks.</a:t>
            </a:r>
          </a:p>
          <a:p>
            <a:r>
              <a:rPr lang="en-US" dirty="0">
                <a:solidFill>
                  <a:srgbClr val="091E42"/>
                </a:solidFill>
                <a:latin typeface="freight-text-pro"/>
              </a:rPr>
              <a:t>They </a:t>
            </a:r>
            <a:r>
              <a:rPr lang="en-US" b="0" i="0" dirty="0">
                <a:solidFill>
                  <a:srgbClr val="091E42"/>
                </a:solidFill>
                <a:effectLst/>
                <a:latin typeface="freight-text-pro"/>
              </a:rPr>
              <a:t>need to put proactive monitoring and fraud prevention mechanisms in place. </a:t>
            </a:r>
          </a:p>
          <a:p>
            <a:r>
              <a:rPr lang="en-US" b="0" i="0" dirty="0">
                <a:solidFill>
                  <a:srgbClr val="091E42"/>
                </a:solidFill>
                <a:effectLst/>
                <a:latin typeface="freight-text-pro"/>
              </a:rPr>
              <a:t>Machine learning helps these institutions reduce time-consuming manual reviews, costly chargebacks and fees, and denial of legitimate transactions.</a:t>
            </a:r>
            <a:endParaRPr lang="en-US" dirty="0"/>
          </a:p>
        </p:txBody>
      </p:sp>
      <p:pic>
        <p:nvPicPr>
          <p:cNvPr id="7" name="Audio 6">
            <a:hlinkClick r:id="" action="ppaction://media"/>
            <a:extLst>
              <a:ext uri="{FF2B5EF4-FFF2-40B4-BE49-F238E27FC236}">
                <a16:creationId xmlns:a16="http://schemas.microsoft.com/office/drawing/2014/main" id="{D9460F71-660F-FACD-07F6-0EBB20FBC30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54042482"/>
      </p:ext>
    </p:extLst>
  </p:cSld>
  <p:clrMapOvr>
    <a:masterClrMapping/>
  </p:clrMapOvr>
  <mc:AlternateContent xmlns:mc="http://schemas.openxmlformats.org/markup-compatibility/2006" xmlns:p14="http://schemas.microsoft.com/office/powerpoint/2010/main">
    <mc:Choice Requires="p14">
      <p:transition spd="slow" p14:dur="2000" advTm="18505"/>
    </mc:Choice>
    <mc:Fallback xmlns="">
      <p:transition spd="slow" advTm="1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85D6-E102-FFAB-DE86-A09A1A1D9D1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D68AF149-A03A-56D7-5220-DFFC52A31201}"/>
              </a:ext>
            </a:extLst>
          </p:cNvPr>
          <p:cNvSpPr>
            <a:spLocks noGrp="1"/>
          </p:cNvSpPr>
          <p:nvPr>
            <p:ph idx="1"/>
          </p:nvPr>
        </p:nvSpPr>
        <p:spPr/>
        <p:txBody>
          <a:bodyPr>
            <a:normAutofit fontScale="92500"/>
          </a:bodyPr>
          <a:lstStyle/>
          <a:p>
            <a:r>
              <a:rPr lang="en-US" dirty="0"/>
              <a:t>For banking companies like </a:t>
            </a:r>
            <a:r>
              <a:rPr lang="en-US" dirty="0" err="1"/>
              <a:t>Finex</a:t>
            </a:r>
            <a:r>
              <a:rPr lang="en-US" dirty="0"/>
              <a:t>, retaining high profitable customers is the most important business goal.  With the rise in digital payment channels, banking fraud, however, poses a significant threat to this goal for many banks.</a:t>
            </a:r>
          </a:p>
          <a:p>
            <a:r>
              <a:rPr lang="en-US" dirty="0"/>
              <a:t>As a part of Data Science capstone project, our task is to identify the root cause of this issue of unauthorized transactions on credit card and recommend ways to mitigate this problem</a:t>
            </a:r>
          </a:p>
          <a:p>
            <a:r>
              <a:rPr lang="en-US" dirty="0"/>
              <a:t>Build a machine learning model to detect fraudulent transactions based on the historical transactional data of customers</a:t>
            </a:r>
          </a:p>
        </p:txBody>
      </p:sp>
      <p:pic>
        <p:nvPicPr>
          <p:cNvPr id="5" name="Audio 4">
            <a:hlinkClick r:id="" action="ppaction://media"/>
            <a:extLst>
              <a:ext uri="{FF2B5EF4-FFF2-40B4-BE49-F238E27FC236}">
                <a16:creationId xmlns:a16="http://schemas.microsoft.com/office/drawing/2014/main" id="{2D1F0E18-A20C-DACF-0220-A4FB3B67C79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25566070"/>
      </p:ext>
    </p:extLst>
  </p:cSld>
  <p:clrMapOvr>
    <a:masterClrMapping/>
  </p:clrMapOvr>
  <mc:AlternateContent xmlns:mc="http://schemas.openxmlformats.org/markup-compatibility/2006" xmlns:p14="http://schemas.microsoft.com/office/powerpoint/2010/main">
    <mc:Choice Requires="p14">
      <p:transition spd="slow" p14:dur="2000" advTm="18505"/>
    </mc:Choice>
    <mc:Fallback xmlns="">
      <p:transition spd="slow" advTm="1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4277-76CC-0A8C-03E5-9F7CD8CDC76C}"/>
              </a:ext>
            </a:extLst>
          </p:cNvPr>
          <p:cNvSpPr>
            <a:spLocks noGrp="1"/>
          </p:cNvSpPr>
          <p:nvPr>
            <p:ph type="title"/>
          </p:nvPr>
        </p:nvSpPr>
        <p:spPr>
          <a:xfrm>
            <a:off x="249613" y="0"/>
            <a:ext cx="10418387" cy="960583"/>
          </a:xfrm>
        </p:spPr>
        <p:txBody>
          <a:bodyPr anchor="b">
            <a:normAutofit/>
          </a:bodyPr>
          <a:lstStyle/>
          <a:p>
            <a:r>
              <a:rPr lang="en-US" sz="4400" dirty="0"/>
              <a:t>Data Insights</a:t>
            </a:r>
          </a:p>
        </p:txBody>
      </p:sp>
      <p:sp>
        <p:nvSpPr>
          <p:cNvPr id="9" name="Content Placeholder 8">
            <a:extLst>
              <a:ext uri="{FF2B5EF4-FFF2-40B4-BE49-F238E27FC236}">
                <a16:creationId xmlns:a16="http://schemas.microsoft.com/office/drawing/2014/main" id="{9B582064-CA30-9FC0-9503-A9C899FE4D7A}"/>
              </a:ext>
            </a:extLst>
          </p:cNvPr>
          <p:cNvSpPr>
            <a:spLocks noGrp="1"/>
          </p:cNvSpPr>
          <p:nvPr>
            <p:ph idx="1"/>
          </p:nvPr>
        </p:nvSpPr>
        <p:spPr>
          <a:xfrm>
            <a:off x="793661" y="2599509"/>
            <a:ext cx="4530898" cy="3639450"/>
          </a:xfrm>
        </p:spPr>
        <p:txBody>
          <a:bodyPr anchor="ctr">
            <a:normAutofit/>
          </a:bodyPr>
          <a:lstStyle/>
          <a:p>
            <a:r>
              <a:rPr lang="en-US" sz="2000" dirty="0"/>
              <a:t>Fraud data = 0.6% </a:t>
            </a:r>
          </a:p>
          <a:p>
            <a:r>
              <a:rPr lang="en-US" sz="2000" dirty="0"/>
              <a:t>Non-Fraud data = 99.4%</a:t>
            </a:r>
          </a:p>
          <a:p>
            <a:r>
              <a:rPr lang="en-US" sz="2000" dirty="0"/>
              <a:t>Data Imbalance ratio = 171.75%</a:t>
            </a:r>
          </a:p>
        </p:txBody>
      </p:sp>
      <p:pic>
        <p:nvPicPr>
          <p:cNvPr id="5" name="Content Placeholder 4" descr="A blue and white graph&#10;&#10;Description automatically generated">
            <a:extLst>
              <a:ext uri="{FF2B5EF4-FFF2-40B4-BE49-F238E27FC236}">
                <a16:creationId xmlns:a16="http://schemas.microsoft.com/office/drawing/2014/main" id="{F9E4BBCD-19D6-FE9B-CAA8-05F68583F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32" y="3330636"/>
            <a:ext cx="5150277" cy="2021482"/>
          </a:xfrm>
          <a:prstGeom prst="rect">
            <a:avLst/>
          </a:prstGeom>
        </p:spPr>
      </p:pic>
      <p:sp>
        <p:nvSpPr>
          <p:cNvPr id="6" name="TextBox 5">
            <a:extLst>
              <a:ext uri="{FF2B5EF4-FFF2-40B4-BE49-F238E27FC236}">
                <a16:creationId xmlns:a16="http://schemas.microsoft.com/office/drawing/2014/main" id="{B7345C9F-DA9F-5CDF-DAE7-82A47B51526E}"/>
              </a:ext>
            </a:extLst>
          </p:cNvPr>
          <p:cNvSpPr txBox="1"/>
          <p:nvPr/>
        </p:nvSpPr>
        <p:spPr>
          <a:xfrm>
            <a:off x="793661" y="2151919"/>
            <a:ext cx="3447875" cy="646331"/>
          </a:xfrm>
          <a:prstGeom prst="rect">
            <a:avLst/>
          </a:prstGeom>
          <a:noFill/>
        </p:spPr>
        <p:txBody>
          <a:bodyPr wrap="square" rtlCol="0">
            <a:spAutoFit/>
          </a:bodyPr>
          <a:lstStyle/>
          <a:p>
            <a:r>
              <a:rPr lang="en-US" sz="3600" dirty="0"/>
              <a:t>Class Imbalance</a:t>
            </a:r>
          </a:p>
        </p:txBody>
      </p:sp>
      <p:pic>
        <p:nvPicPr>
          <p:cNvPr id="4" name="Audio 3">
            <a:hlinkClick r:id="" action="ppaction://media"/>
            <a:extLst>
              <a:ext uri="{FF2B5EF4-FFF2-40B4-BE49-F238E27FC236}">
                <a16:creationId xmlns:a16="http://schemas.microsoft.com/office/drawing/2014/main" id="{AB49921F-7279-C767-FC25-F7E1B13AE5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76062812"/>
      </p:ext>
    </p:extLst>
  </p:cSld>
  <p:clrMapOvr>
    <a:masterClrMapping/>
  </p:clrMapOvr>
  <mc:AlternateContent xmlns:mc="http://schemas.openxmlformats.org/markup-compatibility/2006" xmlns:p14="http://schemas.microsoft.com/office/powerpoint/2010/main">
    <mc:Choice Requires="p14">
      <p:transition spd="slow" p14:dur="2000" advTm="14104"/>
    </mc:Choice>
    <mc:Fallback xmlns="">
      <p:transition spd="slow" advTm="14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1F27-E8BC-7F40-1B0C-DCF4D77E156A}"/>
              </a:ext>
            </a:extLst>
          </p:cNvPr>
          <p:cNvSpPr>
            <a:spLocks noGrp="1"/>
          </p:cNvSpPr>
          <p:nvPr>
            <p:ph type="title"/>
          </p:nvPr>
        </p:nvSpPr>
        <p:spPr>
          <a:xfrm>
            <a:off x="839788" y="365125"/>
            <a:ext cx="10515600" cy="1010669"/>
          </a:xfrm>
        </p:spPr>
        <p:txBody>
          <a:bodyPr>
            <a:normAutofit fontScale="90000"/>
          </a:bodyPr>
          <a:lstStyle/>
          <a:p>
            <a:r>
              <a:rPr lang="en-US" sz="3600" b="1" dirty="0"/>
              <a:t>Fraud vs Non-Fraud Transactions per spending category</a:t>
            </a:r>
          </a:p>
        </p:txBody>
      </p:sp>
      <p:sp>
        <p:nvSpPr>
          <p:cNvPr id="3" name="Text Placeholder 2">
            <a:extLst>
              <a:ext uri="{FF2B5EF4-FFF2-40B4-BE49-F238E27FC236}">
                <a16:creationId xmlns:a16="http://schemas.microsoft.com/office/drawing/2014/main" id="{6904DF84-8EC3-A812-B3EE-F25196837E5D}"/>
              </a:ext>
            </a:extLst>
          </p:cNvPr>
          <p:cNvSpPr>
            <a:spLocks noGrp="1"/>
          </p:cNvSpPr>
          <p:nvPr>
            <p:ph type="body" idx="1"/>
          </p:nvPr>
        </p:nvSpPr>
        <p:spPr>
          <a:xfrm>
            <a:off x="839788" y="5202590"/>
            <a:ext cx="10512424" cy="823912"/>
          </a:xfrm>
        </p:spPr>
        <p:txBody>
          <a:bodyPr>
            <a:normAutofit/>
          </a:bodyPr>
          <a:lstStyle/>
          <a:p>
            <a:r>
              <a:rPr lang="en-US" sz="1600" dirty="0"/>
              <a:t>Spending categories such as </a:t>
            </a:r>
            <a:r>
              <a:rPr lang="en-US" sz="1600" dirty="0" err="1"/>
              <a:t>grocery_pos</a:t>
            </a:r>
            <a:r>
              <a:rPr lang="en-US" sz="1600" dirty="0"/>
              <a:t>, </a:t>
            </a:r>
            <a:r>
              <a:rPr lang="en-US" sz="1600" dirty="0" err="1"/>
              <a:t>shopping_net</a:t>
            </a:r>
            <a:r>
              <a:rPr lang="en-US" sz="1600" dirty="0"/>
              <a:t>, </a:t>
            </a:r>
            <a:r>
              <a:rPr lang="en-US" sz="1600" dirty="0" err="1"/>
              <a:t>misc_net</a:t>
            </a:r>
            <a:r>
              <a:rPr lang="en-US" sz="1600" dirty="0"/>
              <a:t> and </a:t>
            </a:r>
            <a:r>
              <a:rPr lang="en-US" sz="1600" dirty="0" err="1"/>
              <a:t>shopping_pos</a:t>
            </a:r>
            <a:r>
              <a:rPr lang="en-US" sz="1600" dirty="0"/>
              <a:t> seems indicative for fraudulent transactions and that shows high fraudulent amount as well</a:t>
            </a:r>
          </a:p>
          <a:p>
            <a:endParaRPr lang="en-US" sz="1600" dirty="0"/>
          </a:p>
        </p:txBody>
      </p:sp>
      <p:pic>
        <p:nvPicPr>
          <p:cNvPr id="20" name="Content Placeholder 19" descr="A comparison of blue and green bars&#10;&#10;Description automatically generated">
            <a:extLst>
              <a:ext uri="{FF2B5EF4-FFF2-40B4-BE49-F238E27FC236}">
                <a16:creationId xmlns:a16="http://schemas.microsoft.com/office/drawing/2014/main" id="{1F396C0D-5132-B231-0F80-DBE5DFECDA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1655410"/>
            <a:ext cx="6522525" cy="2330162"/>
          </a:xfrm>
        </p:spPr>
      </p:pic>
      <p:pic>
        <p:nvPicPr>
          <p:cNvPr id="22" name="Content Placeholder 21">
            <a:extLst>
              <a:ext uri="{FF2B5EF4-FFF2-40B4-BE49-F238E27FC236}">
                <a16:creationId xmlns:a16="http://schemas.microsoft.com/office/drawing/2014/main" id="{088DE21C-55B9-D097-2BFA-49490F2216DA}"/>
              </a:ext>
            </a:extLst>
          </p:cNvPr>
          <p:cNvPicPr>
            <a:picLocks noGrp="1" noChangeAspect="1"/>
          </p:cNvPicPr>
          <p:nvPr>
            <p:ph sz="quarter" idx="4"/>
          </p:nvPr>
        </p:nvPicPr>
        <p:blipFill>
          <a:blip r:embed="rId5"/>
          <a:stretch>
            <a:fillRect/>
          </a:stretch>
        </p:blipFill>
        <p:spPr>
          <a:xfrm>
            <a:off x="7910819" y="1431283"/>
            <a:ext cx="2911468" cy="3566230"/>
          </a:xfrm>
        </p:spPr>
      </p:pic>
      <p:pic>
        <p:nvPicPr>
          <p:cNvPr id="4" name="Audio 3">
            <a:hlinkClick r:id="" action="ppaction://media"/>
            <a:extLst>
              <a:ext uri="{FF2B5EF4-FFF2-40B4-BE49-F238E27FC236}">
                <a16:creationId xmlns:a16="http://schemas.microsoft.com/office/drawing/2014/main" id="{B1778EB4-4CAF-749F-C8B9-5E6C5C99ABF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4981987"/>
      </p:ext>
    </p:extLst>
  </p:cSld>
  <p:clrMapOvr>
    <a:masterClrMapping/>
  </p:clrMapOvr>
  <mc:AlternateContent xmlns:mc="http://schemas.openxmlformats.org/markup-compatibility/2006" xmlns:p14="http://schemas.microsoft.com/office/powerpoint/2010/main">
    <mc:Choice Requires="p14">
      <p:transition spd="slow" p14:dur="2000" advTm="18480"/>
    </mc:Choice>
    <mc:Fallback xmlns="">
      <p:transition spd="slow" advTm="1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4CDE-1E76-5F2E-F5EA-6FD4F6E3C1D8}"/>
              </a:ext>
            </a:extLst>
          </p:cNvPr>
          <p:cNvSpPr>
            <a:spLocks noGrp="1"/>
          </p:cNvSpPr>
          <p:nvPr>
            <p:ph type="title"/>
          </p:nvPr>
        </p:nvSpPr>
        <p:spPr/>
        <p:txBody>
          <a:bodyPr>
            <a:normAutofit/>
          </a:bodyPr>
          <a:lstStyle/>
          <a:p>
            <a:r>
              <a:rPr lang="en-US" sz="3600" b="1" dirty="0"/>
              <a:t>Fraud vs Non-Fraud Transactions per time category</a:t>
            </a:r>
            <a:endParaRPr lang="en-US" sz="3600" dirty="0"/>
          </a:p>
        </p:txBody>
      </p:sp>
      <p:sp>
        <p:nvSpPr>
          <p:cNvPr id="3" name="Text Placeholder 2">
            <a:extLst>
              <a:ext uri="{FF2B5EF4-FFF2-40B4-BE49-F238E27FC236}">
                <a16:creationId xmlns:a16="http://schemas.microsoft.com/office/drawing/2014/main" id="{BABD7DAD-6427-D50D-9C09-8341EC20C783}"/>
              </a:ext>
            </a:extLst>
          </p:cNvPr>
          <p:cNvSpPr>
            <a:spLocks noGrp="1"/>
          </p:cNvSpPr>
          <p:nvPr>
            <p:ph type="body" idx="1"/>
          </p:nvPr>
        </p:nvSpPr>
        <p:spPr>
          <a:xfrm>
            <a:off x="839788" y="5250058"/>
            <a:ext cx="10512424" cy="1101475"/>
          </a:xfrm>
        </p:spPr>
        <p:txBody>
          <a:bodyPr>
            <a:normAutofit/>
          </a:bodyPr>
          <a:lstStyle/>
          <a:p>
            <a:r>
              <a:rPr lang="en-US" sz="1600" dirty="0"/>
              <a:t>Nights and Midnights are highly prone to fraud while non fraudulent transactions happens more in afternoon.</a:t>
            </a:r>
          </a:p>
          <a:p>
            <a:r>
              <a:rPr lang="en-US" sz="1600" dirty="0"/>
              <a:t>An amount of fraudulent transactions done in the nights is high comparatively.</a:t>
            </a:r>
          </a:p>
          <a:p>
            <a:endParaRPr lang="en-US" sz="1600" dirty="0"/>
          </a:p>
        </p:txBody>
      </p:sp>
      <p:pic>
        <p:nvPicPr>
          <p:cNvPr id="10" name="Content Placeholder 9" descr="A graph of a bar chart&#10;&#10;Description automatically generated">
            <a:extLst>
              <a:ext uri="{FF2B5EF4-FFF2-40B4-BE49-F238E27FC236}">
                <a16:creationId xmlns:a16="http://schemas.microsoft.com/office/drawing/2014/main" id="{524324C2-2F3B-6622-44C8-988D387ED5C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1959100"/>
            <a:ext cx="6618287" cy="2360505"/>
          </a:xfrm>
        </p:spPr>
      </p:pic>
      <p:pic>
        <p:nvPicPr>
          <p:cNvPr id="12" name="Content Placeholder 11">
            <a:extLst>
              <a:ext uri="{FF2B5EF4-FFF2-40B4-BE49-F238E27FC236}">
                <a16:creationId xmlns:a16="http://schemas.microsoft.com/office/drawing/2014/main" id="{3E4F7A56-54FF-6ECD-2514-853FA1AFABEA}"/>
              </a:ext>
            </a:extLst>
          </p:cNvPr>
          <p:cNvPicPr>
            <a:picLocks noGrp="1" noChangeAspect="1"/>
          </p:cNvPicPr>
          <p:nvPr>
            <p:ph sz="quarter" idx="4"/>
          </p:nvPr>
        </p:nvPicPr>
        <p:blipFill>
          <a:blip r:embed="rId5"/>
          <a:stretch>
            <a:fillRect/>
          </a:stretch>
        </p:blipFill>
        <p:spPr>
          <a:xfrm>
            <a:off x="7989455" y="1385079"/>
            <a:ext cx="2905664" cy="3596567"/>
          </a:xfrm>
        </p:spPr>
      </p:pic>
      <p:pic>
        <p:nvPicPr>
          <p:cNvPr id="6" name="Audio 5">
            <a:hlinkClick r:id="" action="ppaction://media"/>
            <a:extLst>
              <a:ext uri="{FF2B5EF4-FFF2-40B4-BE49-F238E27FC236}">
                <a16:creationId xmlns:a16="http://schemas.microsoft.com/office/drawing/2014/main" id="{F6E79A05-A6D6-773A-50B6-31A1F075FA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22440015"/>
      </p:ext>
    </p:extLst>
  </p:cSld>
  <p:clrMapOvr>
    <a:masterClrMapping/>
  </p:clrMapOvr>
  <mc:AlternateContent xmlns:mc="http://schemas.openxmlformats.org/markup-compatibility/2006" xmlns:p14="http://schemas.microsoft.com/office/powerpoint/2010/main">
    <mc:Choice Requires="p14">
      <p:transition spd="slow" p14:dur="2000" advTm="20743"/>
    </mc:Choice>
    <mc:Fallback xmlns="">
      <p:transition spd="slow" advTm="20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2280</TotalTime>
  <Words>1252</Words>
  <Application>Microsoft Office PowerPoint</Application>
  <PresentationFormat>Widescreen</PresentationFormat>
  <Paragraphs>128</Paragraphs>
  <Slides>24</Slides>
  <Notes>0</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freight-text-pro</vt:lpstr>
      <vt:lpstr>Helvetica Neue</vt:lpstr>
      <vt:lpstr>Tw Cen MT</vt:lpstr>
      <vt:lpstr>Circuit</vt:lpstr>
      <vt:lpstr>Credit Card Fraud Detection Machine Learning Model</vt:lpstr>
      <vt:lpstr>Agenda</vt:lpstr>
      <vt:lpstr>Introduction</vt:lpstr>
      <vt:lpstr>Background</vt:lpstr>
      <vt:lpstr>Problem Statement</vt:lpstr>
      <vt:lpstr>Objective</vt:lpstr>
      <vt:lpstr>Data Insights</vt:lpstr>
      <vt:lpstr>Fraud vs Non-Fraud Transactions per spending category</vt:lpstr>
      <vt:lpstr>Fraud vs Non-Fraud Transactions per time category</vt:lpstr>
      <vt:lpstr>Fraud vs Non-Fraud Transactions per customer age</vt:lpstr>
      <vt:lpstr>Fraud vs Non-Fraud Transactions per day of week</vt:lpstr>
      <vt:lpstr>Distribution of transaction amount and distance over fraud and non-fraud</vt:lpstr>
      <vt:lpstr>Distribution of historical transaction count and amount over fraud and non-fraud</vt:lpstr>
      <vt:lpstr>Model Evaluation</vt:lpstr>
      <vt:lpstr>Model Evaluation Test data – XGBoost (Random Oversampling)</vt:lpstr>
      <vt:lpstr>Model Evaluation Unseen data– XGBoost (Random Oversampling)</vt:lpstr>
      <vt:lpstr>Feature Importance – XGBoost (Random Oversampling)</vt:lpstr>
      <vt:lpstr>Cost Benefit Analysis</vt:lpstr>
      <vt:lpstr>Business Recommendation</vt:lpstr>
      <vt:lpstr>Appendix: Solution Methodology</vt:lpstr>
      <vt:lpstr>PowerPoint Presentation</vt:lpstr>
      <vt:lpstr>PowerPoint Presentation</vt:lpstr>
      <vt:lpstr>Model 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Machine Learning Model</dc:title>
  <dc:creator>Hanumant Garad</dc:creator>
  <cp:lastModifiedBy>Hanumant Garad</cp:lastModifiedBy>
  <cp:revision>7</cp:revision>
  <dcterms:created xsi:type="dcterms:W3CDTF">2023-07-14T04:35:00Z</dcterms:created>
  <dcterms:modified xsi:type="dcterms:W3CDTF">2023-07-16T11:37:41Z</dcterms:modified>
</cp:coreProperties>
</file>